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sldIdLst>
    <p:sldId id="256" r:id="rId4"/>
    <p:sldId id="258" r:id="rId5"/>
    <p:sldId id="257" r:id="rId6"/>
    <p:sldId id="259" r:id="rId7"/>
    <p:sldId id="260" r:id="rId8"/>
    <p:sldId id="283" r:id="rId9"/>
    <p:sldId id="284" r:id="rId10"/>
    <p:sldId id="285" r:id="rId11"/>
    <p:sldId id="286" r:id="rId12"/>
    <p:sldId id="287" r:id="rId13"/>
    <p:sldId id="292" r:id="rId14"/>
    <p:sldId id="293" r:id="rId15"/>
    <p:sldId id="294" r:id="rId16"/>
    <p:sldId id="303" r:id="rId17"/>
    <p:sldId id="302" r:id="rId18"/>
    <p:sldId id="288" r:id="rId19"/>
    <p:sldId id="289" r:id="rId20"/>
    <p:sldId id="290" r:id="rId21"/>
    <p:sldId id="291" r:id="rId22"/>
    <p:sldId id="295" r:id="rId23"/>
    <p:sldId id="296" r:id="rId24"/>
    <p:sldId id="297" r:id="rId25"/>
    <p:sldId id="298" r:id="rId26"/>
    <p:sldId id="299" r:id="rId27"/>
    <p:sldId id="300" r:id="rId28"/>
    <p:sldId id="301" r:id="rId29"/>
    <p:sldId id="304" r:id="rId30"/>
    <p:sldId id="305" r:id="rId31"/>
    <p:sldId id="306" r:id="rId32"/>
    <p:sldId id="309" r:id="rId33"/>
    <p:sldId id="310" r:id="rId34"/>
    <p:sldId id="311" r:id="rId35"/>
    <p:sldId id="312" r:id="rId36"/>
    <p:sldId id="313" r:id="rId37"/>
    <p:sldId id="314" r:id="rId38"/>
    <p:sldId id="315" r:id="rId39"/>
    <p:sldId id="316" r:id="rId40"/>
    <p:sldId id="31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3B9ED2-BF0F-79BC-2FD4-D62D5B245764}" v="1" dt="2024-06-27T14:18:31.4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5" d="100"/>
          <a:sy n="65" d="100"/>
        </p:scale>
        <p:origin x="72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harthks255" userId="S::sidharthks255_gmail.com#ext#@testingmavens.onmicrosoft.com::b180ba91-d773-4e93-9ae8-64febaa1cb39" providerId="AD" clId="Web-{A93B9ED2-BF0F-79BC-2FD4-D62D5B245764}"/>
    <pc:docChg chg="sldOrd">
      <pc:chgData name="sidharthks255" userId="S::sidharthks255_gmail.com#ext#@testingmavens.onmicrosoft.com::b180ba91-d773-4e93-9ae8-64febaa1cb39" providerId="AD" clId="Web-{A93B9ED2-BF0F-79BC-2FD4-D62D5B245764}" dt="2024-06-27T14:18:31.478" v="0"/>
      <pc:docMkLst>
        <pc:docMk/>
      </pc:docMkLst>
      <pc:sldChg chg="ord">
        <pc:chgData name="sidharthks255" userId="S::sidharthks255_gmail.com#ext#@testingmavens.onmicrosoft.com::b180ba91-d773-4e93-9ae8-64febaa1cb39" providerId="AD" clId="Web-{A93B9ED2-BF0F-79BC-2FD4-D62D5B245764}" dt="2024-06-27T14:18:31.478" v="0"/>
        <pc:sldMkLst>
          <pc:docMk/>
          <pc:sldMk cId="1322577254" sldId="25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DF5EDC-CE34-4121-B9BF-24740CD73023}"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FDFADE50-DF2C-4C79-9210-9473A296F1F1}">
      <dgm:prSet/>
      <dgm:spPr/>
      <dgm:t>
        <a:bodyPr/>
        <a:lstStyle/>
        <a:p>
          <a:r>
            <a:rPr lang="en-US"/>
            <a:t>Post</a:t>
          </a:r>
        </a:p>
      </dgm:t>
    </dgm:pt>
    <dgm:pt modelId="{4CC2C141-8C92-4DD7-91CD-FF2A19D763E5}" type="parTrans" cxnId="{C35660C9-8C82-4869-9C5A-8DD70A5B01E0}">
      <dgm:prSet/>
      <dgm:spPr/>
      <dgm:t>
        <a:bodyPr/>
        <a:lstStyle/>
        <a:p>
          <a:endParaRPr lang="en-US"/>
        </a:p>
      </dgm:t>
    </dgm:pt>
    <dgm:pt modelId="{5A247EC5-85E9-4A1E-AEE7-DACF2B76103D}" type="sibTrans" cxnId="{C35660C9-8C82-4869-9C5A-8DD70A5B01E0}">
      <dgm:prSet/>
      <dgm:spPr/>
      <dgm:t>
        <a:bodyPr/>
        <a:lstStyle/>
        <a:p>
          <a:endParaRPr lang="en-US"/>
        </a:p>
      </dgm:t>
    </dgm:pt>
    <dgm:pt modelId="{E99C95AC-1AD1-4236-B9BE-7A2A9719953A}">
      <dgm:prSet/>
      <dgm:spPr/>
      <dgm:t>
        <a:bodyPr/>
        <a:lstStyle/>
        <a:p>
          <a:r>
            <a:rPr lang="en-US" dirty="0"/>
            <a:t>Get</a:t>
          </a:r>
        </a:p>
      </dgm:t>
    </dgm:pt>
    <dgm:pt modelId="{862B5D46-47D8-4C47-8AEA-21576EFA5B17}" type="parTrans" cxnId="{3152588E-B360-4ABF-AC4B-C19AB66C70A3}">
      <dgm:prSet/>
      <dgm:spPr/>
      <dgm:t>
        <a:bodyPr/>
        <a:lstStyle/>
        <a:p>
          <a:endParaRPr lang="en-US"/>
        </a:p>
      </dgm:t>
    </dgm:pt>
    <dgm:pt modelId="{4E0B2956-5096-49D3-BD6D-AA7D102748FE}" type="sibTrans" cxnId="{3152588E-B360-4ABF-AC4B-C19AB66C70A3}">
      <dgm:prSet/>
      <dgm:spPr/>
      <dgm:t>
        <a:bodyPr/>
        <a:lstStyle/>
        <a:p>
          <a:endParaRPr lang="en-US"/>
        </a:p>
      </dgm:t>
    </dgm:pt>
    <dgm:pt modelId="{8DA825B9-A921-4EBB-8370-246942239552}">
      <dgm:prSet/>
      <dgm:spPr/>
      <dgm:t>
        <a:bodyPr/>
        <a:lstStyle/>
        <a:p>
          <a:r>
            <a:rPr lang="en-US" dirty="0"/>
            <a:t>Delete</a:t>
          </a:r>
        </a:p>
      </dgm:t>
    </dgm:pt>
    <dgm:pt modelId="{307DEA04-13C4-41AF-8D2B-5245982A70B5}" type="parTrans" cxnId="{BADDF49C-33C3-487A-A095-B409262990B9}">
      <dgm:prSet/>
      <dgm:spPr/>
      <dgm:t>
        <a:bodyPr/>
        <a:lstStyle/>
        <a:p>
          <a:endParaRPr lang="en-US"/>
        </a:p>
      </dgm:t>
    </dgm:pt>
    <dgm:pt modelId="{C2441C25-E1A3-40BF-AAAF-9D9FC33E513D}" type="sibTrans" cxnId="{BADDF49C-33C3-487A-A095-B409262990B9}">
      <dgm:prSet/>
      <dgm:spPr/>
      <dgm:t>
        <a:bodyPr/>
        <a:lstStyle/>
        <a:p>
          <a:endParaRPr lang="en-US"/>
        </a:p>
      </dgm:t>
    </dgm:pt>
    <dgm:pt modelId="{EC9EEA4E-55A0-4D4B-9FD8-865085CD6C91}">
      <dgm:prSet/>
      <dgm:spPr/>
      <dgm:t>
        <a:bodyPr/>
        <a:lstStyle/>
        <a:p>
          <a:r>
            <a:rPr lang="en-US" dirty="0"/>
            <a:t>Patch</a:t>
          </a:r>
          <a:endParaRPr lang="en-IN" dirty="0"/>
        </a:p>
      </dgm:t>
    </dgm:pt>
    <dgm:pt modelId="{4E1B0080-3FA4-4F48-932B-526AB3DE65A0}" type="parTrans" cxnId="{3DB3D309-1BC7-45AF-A22E-6A0C277D0272}">
      <dgm:prSet/>
      <dgm:spPr/>
      <dgm:t>
        <a:bodyPr/>
        <a:lstStyle/>
        <a:p>
          <a:endParaRPr lang="en-IN"/>
        </a:p>
      </dgm:t>
    </dgm:pt>
    <dgm:pt modelId="{0C2E2887-127E-4FF0-8569-6688E5615C88}" type="sibTrans" cxnId="{3DB3D309-1BC7-45AF-A22E-6A0C277D0272}">
      <dgm:prSet/>
      <dgm:spPr/>
      <dgm:t>
        <a:bodyPr/>
        <a:lstStyle/>
        <a:p>
          <a:endParaRPr lang="en-IN"/>
        </a:p>
      </dgm:t>
    </dgm:pt>
    <dgm:pt modelId="{FC5BA214-BB7B-4B95-8297-C617C0052691}">
      <dgm:prSet/>
      <dgm:spPr/>
      <dgm:t>
        <a:bodyPr/>
        <a:lstStyle/>
        <a:p>
          <a:r>
            <a:rPr lang="en-US" dirty="0"/>
            <a:t>Put</a:t>
          </a:r>
        </a:p>
      </dgm:t>
    </dgm:pt>
    <dgm:pt modelId="{59BB1301-7730-43DA-8E10-E18EE31280A0}" type="sibTrans" cxnId="{C686291B-361E-474D-84E9-BD87D544394B}">
      <dgm:prSet/>
      <dgm:spPr/>
      <dgm:t>
        <a:bodyPr/>
        <a:lstStyle/>
        <a:p>
          <a:endParaRPr lang="en-US"/>
        </a:p>
      </dgm:t>
    </dgm:pt>
    <dgm:pt modelId="{BAAD8C6D-2B1D-4636-B38B-01D18129F0A5}" type="parTrans" cxnId="{C686291B-361E-474D-84E9-BD87D544394B}">
      <dgm:prSet/>
      <dgm:spPr/>
      <dgm:t>
        <a:bodyPr/>
        <a:lstStyle/>
        <a:p>
          <a:endParaRPr lang="en-US"/>
        </a:p>
      </dgm:t>
    </dgm:pt>
    <dgm:pt modelId="{8D0D4649-C44C-44E4-B209-E69136D4C811}" type="pres">
      <dgm:prSet presAssocID="{04DF5EDC-CE34-4121-B9BF-24740CD73023}" presName="linear" presStyleCnt="0">
        <dgm:presLayoutVars>
          <dgm:animLvl val="lvl"/>
          <dgm:resizeHandles val="exact"/>
        </dgm:presLayoutVars>
      </dgm:prSet>
      <dgm:spPr/>
    </dgm:pt>
    <dgm:pt modelId="{FF989E26-85DD-4783-8CFB-6DDBC6874CC4}" type="pres">
      <dgm:prSet presAssocID="{FDFADE50-DF2C-4C79-9210-9473A296F1F1}" presName="parentText" presStyleLbl="node1" presStyleIdx="0" presStyleCnt="5" custLinFactNeighborX="-6563" custLinFactNeighborY="-17536">
        <dgm:presLayoutVars>
          <dgm:chMax val="0"/>
          <dgm:bulletEnabled val="1"/>
        </dgm:presLayoutVars>
      </dgm:prSet>
      <dgm:spPr/>
    </dgm:pt>
    <dgm:pt modelId="{574F215A-74A2-47F8-9D62-E72F256E589D}" type="pres">
      <dgm:prSet presAssocID="{5A247EC5-85E9-4A1E-AEE7-DACF2B76103D}" presName="spacer" presStyleCnt="0"/>
      <dgm:spPr/>
    </dgm:pt>
    <dgm:pt modelId="{BDC2DCED-2B67-4271-B300-F2040979E3FA}" type="pres">
      <dgm:prSet presAssocID="{E99C95AC-1AD1-4236-B9BE-7A2A9719953A}" presName="parentText" presStyleLbl="node1" presStyleIdx="1" presStyleCnt="5">
        <dgm:presLayoutVars>
          <dgm:chMax val="0"/>
          <dgm:bulletEnabled val="1"/>
        </dgm:presLayoutVars>
      </dgm:prSet>
      <dgm:spPr/>
    </dgm:pt>
    <dgm:pt modelId="{7A7337BD-3342-4542-A144-1E361F319EBE}" type="pres">
      <dgm:prSet presAssocID="{4E0B2956-5096-49D3-BD6D-AA7D102748FE}" presName="spacer" presStyleCnt="0"/>
      <dgm:spPr/>
    </dgm:pt>
    <dgm:pt modelId="{52BEA4B8-4319-46FD-A144-ABABB8D42D6D}" type="pres">
      <dgm:prSet presAssocID="{8DA825B9-A921-4EBB-8370-246942239552}" presName="parentText" presStyleLbl="node1" presStyleIdx="2" presStyleCnt="5">
        <dgm:presLayoutVars>
          <dgm:chMax val="0"/>
          <dgm:bulletEnabled val="1"/>
        </dgm:presLayoutVars>
      </dgm:prSet>
      <dgm:spPr/>
    </dgm:pt>
    <dgm:pt modelId="{5C378BAC-32A0-4C7A-9708-DAFCF7501652}" type="pres">
      <dgm:prSet presAssocID="{C2441C25-E1A3-40BF-AAAF-9D9FC33E513D}" presName="spacer" presStyleCnt="0"/>
      <dgm:spPr/>
    </dgm:pt>
    <dgm:pt modelId="{640AB917-D6F1-43E9-8DC3-F0176A161F89}" type="pres">
      <dgm:prSet presAssocID="{FC5BA214-BB7B-4B95-8297-C617C0052691}" presName="parentText" presStyleLbl="node1" presStyleIdx="3" presStyleCnt="5" custLinFactNeighborX="540" custLinFactNeighborY="-8535">
        <dgm:presLayoutVars>
          <dgm:chMax val="0"/>
          <dgm:bulletEnabled val="1"/>
        </dgm:presLayoutVars>
      </dgm:prSet>
      <dgm:spPr/>
    </dgm:pt>
    <dgm:pt modelId="{7A67D3D2-474D-4FD5-B90C-A4E3042B56A7}" type="pres">
      <dgm:prSet presAssocID="{59BB1301-7730-43DA-8E10-E18EE31280A0}" presName="spacer" presStyleCnt="0"/>
      <dgm:spPr/>
    </dgm:pt>
    <dgm:pt modelId="{7F0F630C-2AEA-4D8D-8E90-D23366099356}" type="pres">
      <dgm:prSet presAssocID="{EC9EEA4E-55A0-4D4B-9FD8-865085CD6C91}" presName="parentText" presStyleLbl="node1" presStyleIdx="4" presStyleCnt="5" custScaleY="97414" custLinFactNeighborX="299" custLinFactNeighborY="-8984">
        <dgm:presLayoutVars>
          <dgm:chMax val="0"/>
          <dgm:bulletEnabled val="1"/>
        </dgm:presLayoutVars>
      </dgm:prSet>
      <dgm:spPr/>
    </dgm:pt>
  </dgm:ptLst>
  <dgm:cxnLst>
    <dgm:cxn modelId="{3DB3D309-1BC7-45AF-A22E-6A0C277D0272}" srcId="{04DF5EDC-CE34-4121-B9BF-24740CD73023}" destId="{EC9EEA4E-55A0-4D4B-9FD8-865085CD6C91}" srcOrd="4" destOrd="0" parTransId="{4E1B0080-3FA4-4F48-932B-526AB3DE65A0}" sibTransId="{0C2E2887-127E-4FF0-8569-6688E5615C88}"/>
    <dgm:cxn modelId="{C686291B-361E-474D-84E9-BD87D544394B}" srcId="{04DF5EDC-CE34-4121-B9BF-24740CD73023}" destId="{FC5BA214-BB7B-4B95-8297-C617C0052691}" srcOrd="3" destOrd="0" parTransId="{BAAD8C6D-2B1D-4636-B38B-01D18129F0A5}" sibTransId="{59BB1301-7730-43DA-8E10-E18EE31280A0}"/>
    <dgm:cxn modelId="{142E4A5C-5748-4FF0-9A58-8C1C33306AB6}" type="presOf" srcId="{FDFADE50-DF2C-4C79-9210-9473A296F1F1}" destId="{FF989E26-85DD-4783-8CFB-6DDBC6874CC4}" srcOrd="0" destOrd="0" presId="urn:microsoft.com/office/officeart/2005/8/layout/vList2"/>
    <dgm:cxn modelId="{352CA051-650D-401C-9310-F26FEB360250}" type="presOf" srcId="{FC5BA214-BB7B-4B95-8297-C617C0052691}" destId="{640AB917-D6F1-43E9-8DC3-F0176A161F89}" srcOrd="0" destOrd="0" presId="urn:microsoft.com/office/officeart/2005/8/layout/vList2"/>
    <dgm:cxn modelId="{E508907D-E694-43AC-A64D-C134BA4E7ED5}" type="presOf" srcId="{8DA825B9-A921-4EBB-8370-246942239552}" destId="{52BEA4B8-4319-46FD-A144-ABABB8D42D6D}" srcOrd="0" destOrd="0" presId="urn:microsoft.com/office/officeart/2005/8/layout/vList2"/>
    <dgm:cxn modelId="{CC1A2A8A-2697-48EA-9C8B-9555235BD651}" type="presOf" srcId="{EC9EEA4E-55A0-4D4B-9FD8-865085CD6C91}" destId="{7F0F630C-2AEA-4D8D-8E90-D23366099356}" srcOrd="0" destOrd="0" presId="urn:microsoft.com/office/officeart/2005/8/layout/vList2"/>
    <dgm:cxn modelId="{3152588E-B360-4ABF-AC4B-C19AB66C70A3}" srcId="{04DF5EDC-CE34-4121-B9BF-24740CD73023}" destId="{E99C95AC-1AD1-4236-B9BE-7A2A9719953A}" srcOrd="1" destOrd="0" parTransId="{862B5D46-47D8-4C47-8AEA-21576EFA5B17}" sibTransId="{4E0B2956-5096-49D3-BD6D-AA7D102748FE}"/>
    <dgm:cxn modelId="{20E23F96-B0A5-40E6-9527-914121EBEA30}" type="presOf" srcId="{04DF5EDC-CE34-4121-B9BF-24740CD73023}" destId="{8D0D4649-C44C-44E4-B209-E69136D4C811}" srcOrd="0" destOrd="0" presId="urn:microsoft.com/office/officeart/2005/8/layout/vList2"/>
    <dgm:cxn modelId="{BADDF49C-33C3-487A-A095-B409262990B9}" srcId="{04DF5EDC-CE34-4121-B9BF-24740CD73023}" destId="{8DA825B9-A921-4EBB-8370-246942239552}" srcOrd="2" destOrd="0" parTransId="{307DEA04-13C4-41AF-8D2B-5245982A70B5}" sibTransId="{C2441C25-E1A3-40BF-AAAF-9D9FC33E513D}"/>
    <dgm:cxn modelId="{C35660C9-8C82-4869-9C5A-8DD70A5B01E0}" srcId="{04DF5EDC-CE34-4121-B9BF-24740CD73023}" destId="{FDFADE50-DF2C-4C79-9210-9473A296F1F1}" srcOrd="0" destOrd="0" parTransId="{4CC2C141-8C92-4DD7-91CD-FF2A19D763E5}" sibTransId="{5A247EC5-85E9-4A1E-AEE7-DACF2B76103D}"/>
    <dgm:cxn modelId="{30F259CA-6FF4-409B-B2D7-6AB46B710370}" type="presOf" srcId="{E99C95AC-1AD1-4236-B9BE-7A2A9719953A}" destId="{BDC2DCED-2B67-4271-B300-F2040979E3FA}" srcOrd="0" destOrd="0" presId="urn:microsoft.com/office/officeart/2005/8/layout/vList2"/>
    <dgm:cxn modelId="{B4834368-92F9-4686-A5BE-BE61105E3BA5}" type="presParOf" srcId="{8D0D4649-C44C-44E4-B209-E69136D4C811}" destId="{FF989E26-85DD-4783-8CFB-6DDBC6874CC4}" srcOrd="0" destOrd="0" presId="urn:microsoft.com/office/officeart/2005/8/layout/vList2"/>
    <dgm:cxn modelId="{E528CC17-F501-4C87-914C-D11619008BF1}" type="presParOf" srcId="{8D0D4649-C44C-44E4-B209-E69136D4C811}" destId="{574F215A-74A2-47F8-9D62-E72F256E589D}" srcOrd="1" destOrd="0" presId="urn:microsoft.com/office/officeart/2005/8/layout/vList2"/>
    <dgm:cxn modelId="{6C7C6C71-7C2A-49FD-A1D9-207FD24B6BDC}" type="presParOf" srcId="{8D0D4649-C44C-44E4-B209-E69136D4C811}" destId="{BDC2DCED-2B67-4271-B300-F2040979E3FA}" srcOrd="2" destOrd="0" presId="urn:microsoft.com/office/officeart/2005/8/layout/vList2"/>
    <dgm:cxn modelId="{5BAEAB99-10BF-4B40-B5AD-36EE3DA8313B}" type="presParOf" srcId="{8D0D4649-C44C-44E4-B209-E69136D4C811}" destId="{7A7337BD-3342-4542-A144-1E361F319EBE}" srcOrd="3" destOrd="0" presId="urn:microsoft.com/office/officeart/2005/8/layout/vList2"/>
    <dgm:cxn modelId="{3DC09DC1-9A35-4071-8448-93E9F5C49841}" type="presParOf" srcId="{8D0D4649-C44C-44E4-B209-E69136D4C811}" destId="{52BEA4B8-4319-46FD-A144-ABABB8D42D6D}" srcOrd="4" destOrd="0" presId="urn:microsoft.com/office/officeart/2005/8/layout/vList2"/>
    <dgm:cxn modelId="{E5E60CCE-B85A-47AC-88E5-E6143EE7391B}" type="presParOf" srcId="{8D0D4649-C44C-44E4-B209-E69136D4C811}" destId="{5C378BAC-32A0-4C7A-9708-DAFCF7501652}" srcOrd="5" destOrd="0" presId="urn:microsoft.com/office/officeart/2005/8/layout/vList2"/>
    <dgm:cxn modelId="{35B14235-A11B-402F-819D-D73D4CCBCC41}" type="presParOf" srcId="{8D0D4649-C44C-44E4-B209-E69136D4C811}" destId="{640AB917-D6F1-43E9-8DC3-F0176A161F89}" srcOrd="6" destOrd="0" presId="urn:microsoft.com/office/officeart/2005/8/layout/vList2"/>
    <dgm:cxn modelId="{89BD383F-B50F-43A7-8923-F7388BAF44DA}" type="presParOf" srcId="{8D0D4649-C44C-44E4-B209-E69136D4C811}" destId="{7A67D3D2-474D-4FD5-B90C-A4E3042B56A7}" srcOrd="7" destOrd="0" presId="urn:microsoft.com/office/officeart/2005/8/layout/vList2"/>
    <dgm:cxn modelId="{AEBFF637-1C3D-4F91-A29C-621B09B81D52}" type="presParOf" srcId="{8D0D4649-C44C-44E4-B209-E69136D4C811}" destId="{7F0F630C-2AEA-4D8D-8E90-D23366099356}"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989E26-85DD-4783-8CFB-6DDBC6874CC4}">
      <dsp:nvSpPr>
        <dsp:cNvPr id="0" name=""/>
        <dsp:cNvSpPr/>
      </dsp:nvSpPr>
      <dsp:spPr>
        <a:xfrm>
          <a:off x="0" y="9949"/>
          <a:ext cx="6575912" cy="9354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Post</a:t>
          </a:r>
        </a:p>
      </dsp:txBody>
      <dsp:txXfrm>
        <a:off x="45663" y="55612"/>
        <a:ext cx="6484586" cy="844089"/>
      </dsp:txXfrm>
    </dsp:sp>
    <dsp:sp modelId="{BDC2DCED-2B67-4271-B300-F2040979E3FA}">
      <dsp:nvSpPr>
        <dsp:cNvPr id="0" name=""/>
        <dsp:cNvSpPr/>
      </dsp:nvSpPr>
      <dsp:spPr>
        <a:xfrm>
          <a:off x="0" y="1077380"/>
          <a:ext cx="6575912" cy="935415"/>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Get</a:t>
          </a:r>
        </a:p>
      </dsp:txBody>
      <dsp:txXfrm>
        <a:off x="45663" y="1123043"/>
        <a:ext cx="6484586" cy="844089"/>
      </dsp:txXfrm>
    </dsp:sp>
    <dsp:sp modelId="{52BEA4B8-4319-46FD-A144-ABABB8D42D6D}">
      <dsp:nvSpPr>
        <dsp:cNvPr id="0" name=""/>
        <dsp:cNvSpPr/>
      </dsp:nvSpPr>
      <dsp:spPr>
        <a:xfrm>
          <a:off x="0" y="2125115"/>
          <a:ext cx="6575912" cy="93541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Delete</a:t>
          </a:r>
        </a:p>
      </dsp:txBody>
      <dsp:txXfrm>
        <a:off x="45663" y="2170778"/>
        <a:ext cx="6484586" cy="844089"/>
      </dsp:txXfrm>
    </dsp:sp>
    <dsp:sp modelId="{640AB917-D6F1-43E9-8DC3-F0176A161F89}">
      <dsp:nvSpPr>
        <dsp:cNvPr id="0" name=""/>
        <dsp:cNvSpPr/>
      </dsp:nvSpPr>
      <dsp:spPr>
        <a:xfrm>
          <a:off x="0" y="3163264"/>
          <a:ext cx="6575912" cy="935415"/>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Put</a:t>
          </a:r>
        </a:p>
      </dsp:txBody>
      <dsp:txXfrm>
        <a:off x="45663" y="3208927"/>
        <a:ext cx="6484586" cy="844089"/>
      </dsp:txXfrm>
    </dsp:sp>
    <dsp:sp modelId="{7F0F630C-2AEA-4D8D-8E90-D23366099356}">
      <dsp:nvSpPr>
        <dsp:cNvPr id="0" name=""/>
        <dsp:cNvSpPr/>
      </dsp:nvSpPr>
      <dsp:spPr>
        <a:xfrm>
          <a:off x="0" y="4210495"/>
          <a:ext cx="6575912" cy="91122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Patch</a:t>
          </a:r>
          <a:endParaRPr lang="en-IN" sz="3800" kern="1200" dirty="0"/>
        </a:p>
      </dsp:txBody>
      <dsp:txXfrm>
        <a:off x="44482" y="4254977"/>
        <a:ext cx="6486948" cy="82226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CA13D-530A-ECE1-2777-4A30FCB22E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70D4B63-19C0-0FFF-5635-5B0F13AFA3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0FEF710-5875-ED55-035B-649371F7C6D2}"/>
              </a:ext>
            </a:extLst>
          </p:cNvPr>
          <p:cNvSpPr>
            <a:spLocks noGrp="1"/>
          </p:cNvSpPr>
          <p:nvPr>
            <p:ph type="dt" sz="half" idx="10"/>
          </p:nvPr>
        </p:nvSpPr>
        <p:spPr/>
        <p:txBody>
          <a:bodyPr/>
          <a:lstStyle/>
          <a:p>
            <a:fld id="{122F4498-2A7F-4A24-9462-CA83CD9F28CA}" type="datetimeFigureOut">
              <a:rPr lang="en-IN" smtClean="0"/>
              <a:t>27-06-2024</a:t>
            </a:fld>
            <a:endParaRPr lang="en-IN"/>
          </a:p>
        </p:txBody>
      </p:sp>
      <p:sp>
        <p:nvSpPr>
          <p:cNvPr id="5" name="Footer Placeholder 4">
            <a:extLst>
              <a:ext uri="{FF2B5EF4-FFF2-40B4-BE49-F238E27FC236}">
                <a16:creationId xmlns:a16="http://schemas.microsoft.com/office/drawing/2014/main" id="{718C8B04-830F-67D3-30B9-0198C85D95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345C7B-2C7D-92EC-B8A3-95455C88F4C6}"/>
              </a:ext>
            </a:extLst>
          </p:cNvPr>
          <p:cNvSpPr>
            <a:spLocks noGrp="1"/>
          </p:cNvSpPr>
          <p:nvPr>
            <p:ph type="sldNum" sz="quarter" idx="12"/>
          </p:nvPr>
        </p:nvSpPr>
        <p:spPr/>
        <p:txBody>
          <a:bodyPr/>
          <a:lstStyle/>
          <a:p>
            <a:fld id="{075086DF-158B-4A27-809E-F4981BA0F030}" type="slidenum">
              <a:rPr lang="en-IN" smtClean="0"/>
              <a:t>‹#›</a:t>
            </a:fld>
            <a:endParaRPr lang="en-IN"/>
          </a:p>
        </p:txBody>
      </p:sp>
    </p:spTree>
    <p:extLst>
      <p:ext uri="{BB962C8B-B14F-4D97-AF65-F5344CB8AC3E}">
        <p14:creationId xmlns:p14="http://schemas.microsoft.com/office/powerpoint/2010/main" val="3776803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48001-F37F-08B3-A436-FB44C519E25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15E996-39A7-5B56-0232-760BC26641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9BBBFB-1ABB-95A0-D377-E2BCACA4BC17}"/>
              </a:ext>
            </a:extLst>
          </p:cNvPr>
          <p:cNvSpPr>
            <a:spLocks noGrp="1"/>
          </p:cNvSpPr>
          <p:nvPr>
            <p:ph type="dt" sz="half" idx="10"/>
          </p:nvPr>
        </p:nvSpPr>
        <p:spPr/>
        <p:txBody>
          <a:bodyPr/>
          <a:lstStyle/>
          <a:p>
            <a:fld id="{122F4498-2A7F-4A24-9462-CA83CD9F28CA}" type="datetimeFigureOut">
              <a:rPr lang="en-IN" smtClean="0"/>
              <a:t>27-06-2024</a:t>
            </a:fld>
            <a:endParaRPr lang="en-IN"/>
          </a:p>
        </p:txBody>
      </p:sp>
      <p:sp>
        <p:nvSpPr>
          <p:cNvPr id="5" name="Footer Placeholder 4">
            <a:extLst>
              <a:ext uri="{FF2B5EF4-FFF2-40B4-BE49-F238E27FC236}">
                <a16:creationId xmlns:a16="http://schemas.microsoft.com/office/drawing/2014/main" id="{D9DA87D5-87A7-8E8A-884E-1A0E8A9454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3B37D3-9E5C-98D6-F8D6-3F57B7B57F9D}"/>
              </a:ext>
            </a:extLst>
          </p:cNvPr>
          <p:cNvSpPr>
            <a:spLocks noGrp="1"/>
          </p:cNvSpPr>
          <p:nvPr>
            <p:ph type="sldNum" sz="quarter" idx="12"/>
          </p:nvPr>
        </p:nvSpPr>
        <p:spPr/>
        <p:txBody>
          <a:bodyPr/>
          <a:lstStyle/>
          <a:p>
            <a:fld id="{075086DF-158B-4A27-809E-F4981BA0F030}" type="slidenum">
              <a:rPr lang="en-IN" smtClean="0"/>
              <a:t>‹#›</a:t>
            </a:fld>
            <a:endParaRPr lang="en-IN"/>
          </a:p>
        </p:txBody>
      </p:sp>
    </p:spTree>
    <p:extLst>
      <p:ext uri="{BB962C8B-B14F-4D97-AF65-F5344CB8AC3E}">
        <p14:creationId xmlns:p14="http://schemas.microsoft.com/office/powerpoint/2010/main" val="2961246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92E91E-D7E7-E0D6-4522-1086B02894C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97DE71-DAF3-E824-9F0B-9E6759DBF0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5BEA3D-67BA-04D0-DD3A-5EB68CD72651}"/>
              </a:ext>
            </a:extLst>
          </p:cNvPr>
          <p:cNvSpPr>
            <a:spLocks noGrp="1"/>
          </p:cNvSpPr>
          <p:nvPr>
            <p:ph type="dt" sz="half" idx="10"/>
          </p:nvPr>
        </p:nvSpPr>
        <p:spPr/>
        <p:txBody>
          <a:bodyPr/>
          <a:lstStyle/>
          <a:p>
            <a:fld id="{122F4498-2A7F-4A24-9462-CA83CD9F28CA}" type="datetimeFigureOut">
              <a:rPr lang="en-IN" smtClean="0"/>
              <a:t>27-06-2024</a:t>
            </a:fld>
            <a:endParaRPr lang="en-IN"/>
          </a:p>
        </p:txBody>
      </p:sp>
      <p:sp>
        <p:nvSpPr>
          <p:cNvPr id="5" name="Footer Placeholder 4">
            <a:extLst>
              <a:ext uri="{FF2B5EF4-FFF2-40B4-BE49-F238E27FC236}">
                <a16:creationId xmlns:a16="http://schemas.microsoft.com/office/drawing/2014/main" id="{D3A01634-201C-1B10-E3F6-148A5949C9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645EB5-C081-00AD-B545-AFDC28168014}"/>
              </a:ext>
            </a:extLst>
          </p:cNvPr>
          <p:cNvSpPr>
            <a:spLocks noGrp="1"/>
          </p:cNvSpPr>
          <p:nvPr>
            <p:ph type="sldNum" sz="quarter" idx="12"/>
          </p:nvPr>
        </p:nvSpPr>
        <p:spPr/>
        <p:txBody>
          <a:bodyPr/>
          <a:lstStyle/>
          <a:p>
            <a:fld id="{075086DF-158B-4A27-809E-F4981BA0F030}" type="slidenum">
              <a:rPr lang="en-IN" smtClean="0"/>
              <a:t>‹#›</a:t>
            </a:fld>
            <a:endParaRPr lang="en-IN"/>
          </a:p>
        </p:txBody>
      </p:sp>
    </p:spTree>
    <p:extLst>
      <p:ext uri="{BB962C8B-B14F-4D97-AF65-F5344CB8AC3E}">
        <p14:creationId xmlns:p14="http://schemas.microsoft.com/office/powerpoint/2010/main" val="2231566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53327-AD38-10CA-ACCD-D88ED062F8E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A252CD8-A13A-1B5D-F508-DA5B03E71E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CB7BA7-88D6-14F6-618E-740D8142933B}"/>
              </a:ext>
            </a:extLst>
          </p:cNvPr>
          <p:cNvSpPr>
            <a:spLocks noGrp="1"/>
          </p:cNvSpPr>
          <p:nvPr>
            <p:ph type="dt" sz="half" idx="10"/>
          </p:nvPr>
        </p:nvSpPr>
        <p:spPr/>
        <p:txBody>
          <a:bodyPr/>
          <a:lstStyle/>
          <a:p>
            <a:fld id="{122F4498-2A7F-4A24-9462-CA83CD9F28CA}" type="datetimeFigureOut">
              <a:rPr lang="en-IN" smtClean="0"/>
              <a:t>27-06-2024</a:t>
            </a:fld>
            <a:endParaRPr lang="en-IN"/>
          </a:p>
        </p:txBody>
      </p:sp>
      <p:sp>
        <p:nvSpPr>
          <p:cNvPr id="5" name="Footer Placeholder 4">
            <a:extLst>
              <a:ext uri="{FF2B5EF4-FFF2-40B4-BE49-F238E27FC236}">
                <a16:creationId xmlns:a16="http://schemas.microsoft.com/office/drawing/2014/main" id="{B7BAE994-A037-0069-0EBA-7D60EE1908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8B546B-FEEF-2057-076D-8E38DEAE230F}"/>
              </a:ext>
            </a:extLst>
          </p:cNvPr>
          <p:cNvSpPr>
            <a:spLocks noGrp="1"/>
          </p:cNvSpPr>
          <p:nvPr>
            <p:ph type="sldNum" sz="quarter" idx="12"/>
          </p:nvPr>
        </p:nvSpPr>
        <p:spPr/>
        <p:txBody>
          <a:bodyPr/>
          <a:lstStyle/>
          <a:p>
            <a:fld id="{075086DF-158B-4A27-809E-F4981BA0F030}" type="slidenum">
              <a:rPr lang="en-IN" smtClean="0"/>
              <a:t>‹#›</a:t>
            </a:fld>
            <a:endParaRPr lang="en-IN"/>
          </a:p>
        </p:txBody>
      </p:sp>
    </p:spTree>
    <p:extLst>
      <p:ext uri="{BB962C8B-B14F-4D97-AF65-F5344CB8AC3E}">
        <p14:creationId xmlns:p14="http://schemas.microsoft.com/office/powerpoint/2010/main" val="1274379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A2E5A-3EE9-9BA4-F668-BE1EDB5642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0E10EDD-E47F-4A34-FAF4-8A71AE33DD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6E13F4-BF04-96DC-DC89-1E8430908A69}"/>
              </a:ext>
            </a:extLst>
          </p:cNvPr>
          <p:cNvSpPr>
            <a:spLocks noGrp="1"/>
          </p:cNvSpPr>
          <p:nvPr>
            <p:ph type="dt" sz="half" idx="10"/>
          </p:nvPr>
        </p:nvSpPr>
        <p:spPr/>
        <p:txBody>
          <a:bodyPr/>
          <a:lstStyle/>
          <a:p>
            <a:fld id="{122F4498-2A7F-4A24-9462-CA83CD9F28CA}" type="datetimeFigureOut">
              <a:rPr lang="en-IN" smtClean="0"/>
              <a:t>27-06-2024</a:t>
            </a:fld>
            <a:endParaRPr lang="en-IN"/>
          </a:p>
        </p:txBody>
      </p:sp>
      <p:sp>
        <p:nvSpPr>
          <p:cNvPr id="5" name="Footer Placeholder 4">
            <a:extLst>
              <a:ext uri="{FF2B5EF4-FFF2-40B4-BE49-F238E27FC236}">
                <a16:creationId xmlns:a16="http://schemas.microsoft.com/office/drawing/2014/main" id="{45E378B8-04E4-300C-A6C1-FC479DDB37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79249F-AE18-D9D5-EE7A-6FD51CB07936}"/>
              </a:ext>
            </a:extLst>
          </p:cNvPr>
          <p:cNvSpPr>
            <a:spLocks noGrp="1"/>
          </p:cNvSpPr>
          <p:nvPr>
            <p:ph type="sldNum" sz="quarter" idx="12"/>
          </p:nvPr>
        </p:nvSpPr>
        <p:spPr/>
        <p:txBody>
          <a:bodyPr/>
          <a:lstStyle/>
          <a:p>
            <a:fld id="{075086DF-158B-4A27-809E-F4981BA0F030}" type="slidenum">
              <a:rPr lang="en-IN" smtClean="0"/>
              <a:t>‹#›</a:t>
            </a:fld>
            <a:endParaRPr lang="en-IN"/>
          </a:p>
        </p:txBody>
      </p:sp>
    </p:spTree>
    <p:extLst>
      <p:ext uri="{BB962C8B-B14F-4D97-AF65-F5344CB8AC3E}">
        <p14:creationId xmlns:p14="http://schemas.microsoft.com/office/powerpoint/2010/main" val="1775368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4E40-D477-5BA0-3BBB-473A8A3AFB3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2D54735-E077-9849-E322-2E4F49E16C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A9F1805-1C02-0438-DE93-871A0BF424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391F7A0-7AC6-EB4A-A641-062A02930ACB}"/>
              </a:ext>
            </a:extLst>
          </p:cNvPr>
          <p:cNvSpPr>
            <a:spLocks noGrp="1"/>
          </p:cNvSpPr>
          <p:nvPr>
            <p:ph type="dt" sz="half" idx="10"/>
          </p:nvPr>
        </p:nvSpPr>
        <p:spPr/>
        <p:txBody>
          <a:bodyPr/>
          <a:lstStyle/>
          <a:p>
            <a:fld id="{122F4498-2A7F-4A24-9462-CA83CD9F28CA}" type="datetimeFigureOut">
              <a:rPr lang="en-IN" smtClean="0"/>
              <a:t>27-06-2024</a:t>
            </a:fld>
            <a:endParaRPr lang="en-IN"/>
          </a:p>
        </p:txBody>
      </p:sp>
      <p:sp>
        <p:nvSpPr>
          <p:cNvPr id="6" name="Footer Placeholder 5">
            <a:extLst>
              <a:ext uri="{FF2B5EF4-FFF2-40B4-BE49-F238E27FC236}">
                <a16:creationId xmlns:a16="http://schemas.microsoft.com/office/drawing/2014/main" id="{96F1F0DA-3FE5-276E-06AC-BBC12205D4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AF5D39E-D514-6F06-55D4-3B131E355D58}"/>
              </a:ext>
            </a:extLst>
          </p:cNvPr>
          <p:cNvSpPr>
            <a:spLocks noGrp="1"/>
          </p:cNvSpPr>
          <p:nvPr>
            <p:ph type="sldNum" sz="quarter" idx="12"/>
          </p:nvPr>
        </p:nvSpPr>
        <p:spPr/>
        <p:txBody>
          <a:bodyPr/>
          <a:lstStyle/>
          <a:p>
            <a:fld id="{075086DF-158B-4A27-809E-F4981BA0F030}" type="slidenum">
              <a:rPr lang="en-IN" smtClean="0"/>
              <a:t>‹#›</a:t>
            </a:fld>
            <a:endParaRPr lang="en-IN"/>
          </a:p>
        </p:txBody>
      </p:sp>
    </p:spTree>
    <p:extLst>
      <p:ext uri="{BB962C8B-B14F-4D97-AF65-F5344CB8AC3E}">
        <p14:creationId xmlns:p14="http://schemas.microsoft.com/office/powerpoint/2010/main" val="4031302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75C78-E0CA-DBFC-B2E0-CDBDBE99402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343D975-1AAA-5229-B725-058FFBB5A2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F64C80-F1AD-3E8D-0A3E-6E2724B532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FC7E538-DA2E-290A-7E83-C959570587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D5307A-5C17-3A0C-4058-5AC92B8255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5FE1ADE-7C55-E9A6-7833-886F41765BF9}"/>
              </a:ext>
            </a:extLst>
          </p:cNvPr>
          <p:cNvSpPr>
            <a:spLocks noGrp="1"/>
          </p:cNvSpPr>
          <p:nvPr>
            <p:ph type="dt" sz="half" idx="10"/>
          </p:nvPr>
        </p:nvSpPr>
        <p:spPr/>
        <p:txBody>
          <a:bodyPr/>
          <a:lstStyle/>
          <a:p>
            <a:fld id="{122F4498-2A7F-4A24-9462-CA83CD9F28CA}" type="datetimeFigureOut">
              <a:rPr lang="en-IN" smtClean="0"/>
              <a:t>27-06-2024</a:t>
            </a:fld>
            <a:endParaRPr lang="en-IN"/>
          </a:p>
        </p:txBody>
      </p:sp>
      <p:sp>
        <p:nvSpPr>
          <p:cNvPr id="8" name="Footer Placeholder 7">
            <a:extLst>
              <a:ext uri="{FF2B5EF4-FFF2-40B4-BE49-F238E27FC236}">
                <a16:creationId xmlns:a16="http://schemas.microsoft.com/office/drawing/2014/main" id="{39141905-A1EE-9E35-1532-5B8A028995E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95F823A-3904-A389-B025-C87EE0A6BA76}"/>
              </a:ext>
            </a:extLst>
          </p:cNvPr>
          <p:cNvSpPr>
            <a:spLocks noGrp="1"/>
          </p:cNvSpPr>
          <p:nvPr>
            <p:ph type="sldNum" sz="quarter" idx="12"/>
          </p:nvPr>
        </p:nvSpPr>
        <p:spPr/>
        <p:txBody>
          <a:bodyPr/>
          <a:lstStyle/>
          <a:p>
            <a:fld id="{075086DF-158B-4A27-809E-F4981BA0F030}" type="slidenum">
              <a:rPr lang="en-IN" smtClean="0"/>
              <a:t>‹#›</a:t>
            </a:fld>
            <a:endParaRPr lang="en-IN"/>
          </a:p>
        </p:txBody>
      </p:sp>
    </p:spTree>
    <p:extLst>
      <p:ext uri="{BB962C8B-B14F-4D97-AF65-F5344CB8AC3E}">
        <p14:creationId xmlns:p14="http://schemas.microsoft.com/office/powerpoint/2010/main" val="412138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EB128-F9D0-692C-B77C-76D5FF4D745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FD7BB8B-7E3B-5EE1-0146-8E628FFF0323}"/>
              </a:ext>
            </a:extLst>
          </p:cNvPr>
          <p:cNvSpPr>
            <a:spLocks noGrp="1"/>
          </p:cNvSpPr>
          <p:nvPr>
            <p:ph type="dt" sz="half" idx="10"/>
          </p:nvPr>
        </p:nvSpPr>
        <p:spPr/>
        <p:txBody>
          <a:bodyPr/>
          <a:lstStyle/>
          <a:p>
            <a:fld id="{122F4498-2A7F-4A24-9462-CA83CD9F28CA}" type="datetimeFigureOut">
              <a:rPr lang="en-IN" smtClean="0"/>
              <a:t>27-06-2024</a:t>
            </a:fld>
            <a:endParaRPr lang="en-IN"/>
          </a:p>
        </p:txBody>
      </p:sp>
      <p:sp>
        <p:nvSpPr>
          <p:cNvPr id="4" name="Footer Placeholder 3">
            <a:extLst>
              <a:ext uri="{FF2B5EF4-FFF2-40B4-BE49-F238E27FC236}">
                <a16:creationId xmlns:a16="http://schemas.microsoft.com/office/drawing/2014/main" id="{D443A63E-A1D7-AFB6-29B0-E654B0FCB34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8367434-3835-16B9-3745-FCC229289FD4}"/>
              </a:ext>
            </a:extLst>
          </p:cNvPr>
          <p:cNvSpPr>
            <a:spLocks noGrp="1"/>
          </p:cNvSpPr>
          <p:nvPr>
            <p:ph type="sldNum" sz="quarter" idx="12"/>
          </p:nvPr>
        </p:nvSpPr>
        <p:spPr/>
        <p:txBody>
          <a:bodyPr/>
          <a:lstStyle/>
          <a:p>
            <a:fld id="{075086DF-158B-4A27-809E-F4981BA0F030}" type="slidenum">
              <a:rPr lang="en-IN" smtClean="0"/>
              <a:t>‹#›</a:t>
            </a:fld>
            <a:endParaRPr lang="en-IN"/>
          </a:p>
        </p:txBody>
      </p:sp>
    </p:spTree>
    <p:extLst>
      <p:ext uri="{BB962C8B-B14F-4D97-AF65-F5344CB8AC3E}">
        <p14:creationId xmlns:p14="http://schemas.microsoft.com/office/powerpoint/2010/main" val="3535623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ADEDBB-A98C-DC2C-4D9C-2F14279855DF}"/>
              </a:ext>
            </a:extLst>
          </p:cNvPr>
          <p:cNvSpPr>
            <a:spLocks noGrp="1"/>
          </p:cNvSpPr>
          <p:nvPr>
            <p:ph type="dt" sz="half" idx="10"/>
          </p:nvPr>
        </p:nvSpPr>
        <p:spPr/>
        <p:txBody>
          <a:bodyPr/>
          <a:lstStyle/>
          <a:p>
            <a:fld id="{122F4498-2A7F-4A24-9462-CA83CD9F28CA}" type="datetimeFigureOut">
              <a:rPr lang="en-IN" smtClean="0"/>
              <a:t>27-06-2024</a:t>
            </a:fld>
            <a:endParaRPr lang="en-IN"/>
          </a:p>
        </p:txBody>
      </p:sp>
      <p:sp>
        <p:nvSpPr>
          <p:cNvPr id="3" name="Footer Placeholder 2">
            <a:extLst>
              <a:ext uri="{FF2B5EF4-FFF2-40B4-BE49-F238E27FC236}">
                <a16:creationId xmlns:a16="http://schemas.microsoft.com/office/drawing/2014/main" id="{084B548B-5A91-5E4F-25DA-60231EB1511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3C39BB4-EFA5-B206-7A89-A257005E65C4}"/>
              </a:ext>
            </a:extLst>
          </p:cNvPr>
          <p:cNvSpPr>
            <a:spLocks noGrp="1"/>
          </p:cNvSpPr>
          <p:nvPr>
            <p:ph type="sldNum" sz="quarter" idx="12"/>
          </p:nvPr>
        </p:nvSpPr>
        <p:spPr/>
        <p:txBody>
          <a:bodyPr/>
          <a:lstStyle/>
          <a:p>
            <a:fld id="{075086DF-158B-4A27-809E-F4981BA0F030}" type="slidenum">
              <a:rPr lang="en-IN" smtClean="0"/>
              <a:t>‹#›</a:t>
            </a:fld>
            <a:endParaRPr lang="en-IN"/>
          </a:p>
        </p:txBody>
      </p:sp>
    </p:spTree>
    <p:extLst>
      <p:ext uri="{BB962C8B-B14F-4D97-AF65-F5344CB8AC3E}">
        <p14:creationId xmlns:p14="http://schemas.microsoft.com/office/powerpoint/2010/main" val="2548123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03E72-5914-7763-C83E-0941290975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EAEDC9F-2C27-A1C9-93F8-2EC364E732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3DA0923-A243-E33E-6F43-EAF85D2EEE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AD5A8F-8426-A861-9813-5ECCE1A77E42}"/>
              </a:ext>
            </a:extLst>
          </p:cNvPr>
          <p:cNvSpPr>
            <a:spLocks noGrp="1"/>
          </p:cNvSpPr>
          <p:nvPr>
            <p:ph type="dt" sz="half" idx="10"/>
          </p:nvPr>
        </p:nvSpPr>
        <p:spPr/>
        <p:txBody>
          <a:bodyPr/>
          <a:lstStyle/>
          <a:p>
            <a:fld id="{122F4498-2A7F-4A24-9462-CA83CD9F28CA}" type="datetimeFigureOut">
              <a:rPr lang="en-IN" smtClean="0"/>
              <a:t>27-06-2024</a:t>
            </a:fld>
            <a:endParaRPr lang="en-IN"/>
          </a:p>
        </p:txBody>
      </p:sp>
      <p:sp>
        <p:nvSpPr>
          <p:cNvPr id="6" name="Footer Placeholder 5">
            <a:extLst>
              <a:ext uri="{FF2B5EF4-FFF2-40B4-BE49-F238E27FC236}">
                <a16:creationId xmlns:a16="http://schemas.microsoft.com/office/drawing/2014/main" id="{AC3BFBFC-85BE-9D21-E03B-54614EF3C99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B0A544-4F15-883C-D228-366FFF10FA23}"/>
              </a:ext>
            </a:extLst>
          </p:cNvPr>
          <p:cNvSpPr>
            <a:spLocks noGrp="1"/>
          </p:cNvSpPr>
          <p:nvPr>
            <p:ph type="sldNum" sz="quarter" idx="12"/>
          </p:nvPr>
        </p:nvSpPr>
        <p:spPr/>
        <p:txBody>
          <a:bodyPr/>
          <a:lstStyle/>
          <a:p>
            <a:fld id="{075086DF-158B-4A27-809E-F4981BA0F030}" type="slidenum">
              <a:rPr lang="en-IN" smtClean="0"/>
              <a:t>‹#›</a:t>
            </a:fld>
            <a:endParaRPr lang="en-IN"/>
          </a:p>
        </p:txBody>
      </p:sp>
    </p:spTree>
    <p:extLst>
      <p:ext uri="{BB962C8B-B14F-4D97-AF65-F5344CB8AC3E}">
        <p14:creationId xmlns:p14="http://schemas.microsoft.com/office/powerpoint/2010/main" val="2949569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D423F-9F76-C30F-A786-BC10B0A51B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8EF3E10-5338-A8BD-7471-551B3D5CEB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E8CF3E4-F518-C9D0-8711-1C5E216B62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11F298-7245-46B9-9437-F4FD510179BF}"/>
              </a:ext>
            </a:extLst>
          </p:cNvPr>
          <p:cNvSpPr>
            <a:spLocks noGrp="1"/>
          </p:cNvSpPr>
          <p:nvPr>
            <p:ph type="dt" sz="half" idx="10"/>
          </p:nvPr>
        </p:nvSpPr>
        <p:spPr/>
        <p:txBody>
          <a:bodyPr/>
          <a:lstStyle/>
          <a:p>
            <a:fld id="{122F4498-2A7F-4A24-9462-CA83CD9F28CA}" type="datetimeFigureOut">
              <a:rPr lang="en-IN" smtClean="0"/>
              <a:t>27-06-2024</a:t>
            </a:fld>
            <a:endParaRPr lang="en-IN"/>
          </a:p>
        </p:txBody>
      </p:sp>
      <p:sp>
        <p:nvSpPr>
          <p:cNvPr id="6" name="Footer Placeholder 5">
            <a:extLst>
              <a:ext uri="{FF2B5EF4-FFF2-40B4-BE49-F238E27FC236}">
                <a16:creationId xmlns:a16="http://schemas.microsoft.com/office/drawing/2014/main" id="{57578071-ECA4-B294-8A35-633FE57C6D8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D5840E8-FBFC-D087-6C60-515741FBF970}"/>
              </a:ext>
            </a:extLst>
          </p:cNvPr>
          <p:cNvSpPr>
            <a:spLocks noGrp="1"/>
          </p:cNvSpPr>
          <p:nvPr>
            <p:ph type="sldNum" sz="quarter" idx="12"/>
          </p:nvPr>
        </p:nvSpPr>
        <p:spPr/>
        <p:txBody>
          <a:bodyPr/>
          <a:lstStyle/>
          <a:p>
            <a:fld id="{075086DF-158B-4A27-809E-F4981BA0F030}" type="slidenum">
              <a:rPr lang="en-IN" smtClean="0"/>
              <a:t>‹#›</a:t>
            </a:fld>
            <a:endParaRPr lang="en-IN"/>
          </a:p>
        </p:txBody>
      </p:sp>
    </p:spTree>
    <p:extLst>
      <p:ext uri="{BB962C8B-B14F-4D97-AF65-F5344CB8AC3E}">
        <p14:creationId xmlns:p14="http://schemas.microsoft.com/office/powerpoint/2010/main" val="1268649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2D8D46-3B02-6D0D-306D-66CC1DA7E9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B084B0B-919C-8B35-1CF9-5015F0F735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DEA5F9-E680-C8A7-52C4-91207EA66D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2F4498-2A7F-4A24-9462-CA83CD9F28CA}" type="datetimeFigureOut">
              <a:rPr lang="en-IN" smtClean="0"/>
              <a:t>27-06-2024</a:t>
            </a:fld>
            <a:endParaRPr lang="en-IN"/>
          </a:p>
        </p:txBody>
      </p:sp>
      <p:sp>
        <p:nvSpPr>
          <p:cNvPr id="5" name="Footer Placeholder 4">
            <a:extLst>
              <a:ext uri="{FF2B5EF4-FFF2-40B4-BE49-F238E27FC236}">
                <a16:creationId xmlns:a16="http://schemas.microsoft.com/office/drawing/2014/main" id="{A4212768-682D-F76F-DD81-86CE3911DE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AF8FC8E-1DF7-BD84-5514-00BB215C60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5086DF-158B-4A27-809E-F4981BA0F030}" type="slidenum">
              <a:rPr lang="en-IN" smtClean="0"/>
              <a:t>‹#›</a:t>
            </a:fld>
            <a:endParaRPr lang="en-IN"/>
          </a:p>
        </p:txBody>
      </p:sp>
    </p:spTree>
    <p:extLst>
      <p:ext uri="{BB962C8B-B14F-4D97-AF65-F5344CB8AC3E}">
        <p14:creationId xmlns:p14="http://schemas.microsoft.com/office/powerpoint/2010/main" val="2762843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restfulapi.net/http-status-codes/#4xx" TargetMode="External"/><Relationship Id="rId2" Type="http://schemas.openxmlformats.org/officeDocument/2006/relationships/hyperlink" Target="https://restfulapi.net/http-status-codes/#2xx"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restfulapi.net/http-status-codes/#5xx"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hape">
            <a:extLst>
              <a:ext uri="{FF2B5EF4-FFF2-40B4-BE49-F238E27FC236}">
                <a16:creationId xmlns:a16="http://schemas.microsoft.com/office/drawing/2014/main" id="{0B4D7902-0284-5564-A718-21642909BE26}"/>
              </a:ext>
            </a:extLst>
          </p:cNvPr>
          <p:cNvPicPr>
            <a:picLocks noChangeAspect="1"/>
          </p:cNvPicPr>
          <p:nvPr/>
        </p:nvPicPr>
        <p:blipFill rotWithShape="1">
          <a:blip r:embed="rId2">
            <a:extLst>
              <a:ext uri="{28A0092B-C50C-407E-A947-70E740481C1C}">
                <a14:useLocalDpi xmlns:a14="http://schemas.microsoft.com/office/drawing/2010/main" val="0"/>
              </a:ext>
            </a:extLst>
          </a:blip>
          <a:srcRect l="35363" b="9091"/>
          <a:stretch/>
        </p:blipFill>
        <p:spPr>
          <a:xfrm>
            <a:off x="3523488" y="10"/>
            <a:ext cx="8668512" cy="6857990"/>
          </a:xfrm>
          <a:prstGeom prst="rect">
            <a:avLst/>
          </a:prstGeom>
        </p:spPr>
      </p:pic>
      <p:pic>
        <p:nvPicPr>
          <p:cNvPr id="5" name="Picture 4" descr="A picture containing text, clock&#10;&#10;Description automatically generated">
            <a:extLst>
              <a:ext uri="{FF2B5EF4-FFF2-40B4-BE49-F238E27FC236}">
                <a16:creationId xmlns:a16="http://schemas.microsoft.com/office/drawing/2014/main" id="{2B7FE215-0213-35EB-8F1A-FF21610F25F0}"/>
              </a:ext>
            </a:extLst>
          </p:cNvPr>
          <p:cNvPicPr>
            <a:picLocks noChangeAspect="1"/>
          </p:cNvPicPr>
          <p:nvPr/>
        </p:nvPicPr>
        <p:blipFill>
          <a:blip r:embed="rId3"/>
          <a:stretch>
            <a:fillRect/>
          </a:stretch>
        </p:blipFill>
        <p:spPr>
          <a:xfrm>
            <a:off x="1205133" y="1229360"/>
            <a:ext cx="8370905" cy="4629918"/>
          </a:xfrm>
          <a:prstGeom prst="rect">
            <a:avLst/>
          </a:prstGeom>
        </p:spPr>
      </p:pic>
      <p:sp>
        <p:nvSpPr>
          <p:cNvPr id="3" name="TextBox 2">
            <a:extLst>
              <a:ext uri="{FF2B5EF4-FFF2-40B4-BE49-F238E27FC236}">
                <a16:creationId xmlns:a16="http://schemas.microsoft.com/office/drawing/2014/main" id="{50C9CF7E-87A3-ADEF-BDBC-D0DD098FC493}"/>
              </a:ext>
            </a:extLst>
          </p:cNvPr>
          <p:cNvSpPr txBox="1"/>
          <p:nvPr/>
        </p:nvSpPr>
        <p:spPr>
          <a:xfrm>
            <a:off x="186812" y="6035473"/>
            <a:ext cx="2762865" cy="646331"/>
          </a:xfrm>
          <a:prstGeom prst="rect">
            <a:avLst/>
          </a:prstGeom>
          <a:noFill/>
        </p:spPr>
        <p:txBody>
          <a:bodyPr wrap="square">
            <a:spAutoFit/>
          </a:bodyPr>
          <a:lstStyle/>
          <a:p>
            <a:pPr algn="l" rtl="0" fontAlgn="base"/>
            <a:r>
              <a:rPr lang="en-US" sz="1800" b="0" i="0" u="none" strike="noStrike" dirty="0">
                <a:solidFill>
                  <a:srgbClr val="000000"/>
                </a:solidFill>
                <a:effectLst/>
                <a:highlight>
                  <a:srgbClr val="F5F5F5"/>
                </a:highlight>
                <a:latin typeface="Calibri" panose="020F0502020204030204" pitchFamily="34" charset="0"/>
              </a:rPr>
              <a:t>Prepared by Jeswin George </a:t>
            </a:r>
            <a:r>
              <a:rPr lang="en-US" sz="1800" b="0" i="0" dirty="0">
                <a:solidFill>
                  <a:srgbClr val="000000"/>
                </a:solidFill>
                <a:effectLst/>
                <a:highlight>
                  <a:srgbClr val="F5F5F5"/>
                </a:highlight>
                <a:latin typeface="Calibri" panose="020F0502020204030204" pitchFamily="34" charset="0"/>
              </a:rPr>
              <a:t>​</a:t>
            </a:r>
            <a:endParaRPr lang="en-US" b="0" i="0" dirty="0">
              <a:solidFill>
                <a:srgbClr val="000000"/>
              </a:solidFill>
              <a:effectLst/>
              <a:highlight>
                <a:srgbClr val="F5F5F5"/>
              </a:highlight>
              <a:latin typeface="Segoe UI" panose="020B0502040204020203" pitchFamily="34" charset="0"/>
            </a:endParaRPr>
          </a:p>
          <a:p>
            <a:pPr algn="l" rtl="0" fontAlgn="base"/>
            <a:r>
              <a:rPr lang="en-US" sz="1800" b="0" i="0" u="none" strike="noStrike" dirty="0">
                <a:solidFill>
                  <a:srgbClr val="000000"/>
                </a:solidFill>
                <a:effectLst/>
                <a:highlight>
                  <a:srgbClr val="F5F5F5"/>
                </a:highlight>
                <a:latin typeface="Calibri" panose="020F0502020204030204" pitchFamily="34" charset="0"/>
              </a:rPr>
              <a:t>Internal</a:t>
            </a:r>
            <a:r>
              <a:rPr lang="en-IN" sz="1800" b="0" i="0" dirty="0">
                <a:solidFill>
                  <a:srgbClr val="000000"/>
                </a:solidFill>
                <a:effectLst/>
                <a:highlight>
                  <a:srgbClr val="F5F5F5"/>
                </a:highlight>
                <a:latin typeface="Calibri" panose="020F0502020204030204" pitchFamily="34" charset="0"/>
              </a:rPr>
              <a:t>​</a:t>
            </a:r>
            <a:endParaRPr lang="en-IN" b="0" i="0" dirty="0">
              <a:solidFill>
                <a:srgbClr val="000000"/>
              </a:solidFill>
              <a:effectLst/>
              <a:highlight>
                <a:srgbClr val="F5F5F5"/>
              </a:highlight>
              <a:latin typeface="Segoe UI" panose="020B0502040204020203" pitchFamily="34" charset="0"/>
            </a:endParaRPr>
          </a:p>
        </p:txBody>
      </p:sp>
    </p:spTree>
    <p:extLst>
      <p:ext uri="{BB962C8B-B14F-4D97-AF65-F5344CB8AC3E}">
        <p14:creationId xmlns:p14="http://schemas.microsoft.com/office/powerpoint/2010/main" val="895692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44608FE-3AF2-9620-4CA6-06D181BDE39C}"/>
              </a:ext>
            </a:extLst>
          </p:cNvPr>
          <p:cNvSpPr txBox="1"/>
          <p:nvPr/>
        </p:nvSpPr>
        <p:spPr>
          <a:xfrm>
            <a:off x="737420" y="503592"/>
            <a:ext cx="6096000" cy="646331"/>
          </a:xfrm>
          <a:prstGeom prst="rect">
            <a:avLst/>
          </a:prstGeom>
          <a:noFill/>
        </p:spPr>
        <p:txBody>
          <a:bodyPr wrap="square">
            <a:spAutoFit/>
          </a:bodyPr>
          <a:lstStyle/>
          <a:p>
            <a:pPr algn="l"/>
            <a:r>
              <a:rPr lang="en-US" sz="3600" b="1" i="0" dirty="0">
                <a:solidFill>
                  <a:srgbClr val="3A3A3A"/>
                </a:solidFill>
                <a:effectLst/>
                <a:latin typeface="+mj-lt"/>
              </a:rPr>
              <a:t>How is an API URL structured?</a:t>
            </a:r>
          </a:p>
        </p:txBody>
      </p:sp>
      <p:sp>
        <p:nvSpPr>
          <p:cNvPr id="7" name="TextBox 6">
            <a:extLst>
              <a:ext uri="{FF2B5EF4-FFF2-40B4-BE49-F238E27FC236}">
                <a16:creationId xmlns:a16="http://schemas.microsoft.com/office/drawing/2014/main" id="{FE6AEEF4-CF49-0194-1DF6-615055A37817}"/>
              </a:ext>
            </a:extLst>
          </p:cNvPr>
          <p:cNvSpPr txBox="1"/>
          <p:nvPr/>
        </p:nvSpPr>
        <p:spPr>
          <a:xfrm>
            <a:off x="737420" y="1356456"/>
            <a:ext cx="6096000" cy="1938992"/>
          </a:xfrm>
          <a:prstGeom prst="rect">
            <a:avLst/>
          </a:prstGeom>
          <a:noFill/>
        </p:spPr>
        <p:txBody>
          <a:bodyPr wrap="square">
            <a:spAutoFit/>
          </a:bodyPr>
          <a:lstStyle/>
          <a:p>
            <a:r>
              <a:rPr lang="en-US" sz="2400" b="0" i="0" dirty="0">
                <a:solidFill>
                  <a:srgbClr val="3A3A3A"/>
                </a:solidFill>
                <a:effectLst/>
              </a:rPr>
              <a:t>An API URL is structured exactly like a "regular" website URL, but the naming conventions are a bit different, and they typically adhere to a stricter organizational logic. There are 3 parts to an API URL:</a:t>
            </a:r>
            <a:endParaRPr lang="en-IN" sz="2400" dirty="0"/>
          </a:p>
        </p:txBody>
      </p:sp>
      <p:sp>
        <p:nvSpPr>
          <p:cNvPr id="16" name="Rectangle 15">
            <a:extLst>
              <a:ext uri="{FF2B5EF4-FFF2-40B4-BE49-F238E27FC236}">
                <a16:creationId xmlns:a16="http://schemas.microsoft.com/office/drawing/2014/main" id="{2529EF56-5AFE-A2BA-5CAE-B88093056CBE}"/>
              </a:ext>
            </a:extLst>
          </p:cNvPr>
          <p:cNvSpPr/>
          <p:nvPr/>
        </p:nvSpPr>
        <p:spPr>
          <a:xfrm>
            <a:off x="835742" y="3913239"/>
            <a:ext cx="4444181" cy="393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61DF6C96-CDFC-8C69-4770-0C6C02CB8408}"/>
              </a:ext>
            </a:extLst>
          </p:cNvPr>
          <p:cNvSpPr/>
          <p:nvPr/>
        </p:nvSpPr>
        <p:spPr>
          <a:xfrm>
            <a:off x="5279923" y="3913239"/>
            <a:ext cx="1248696" cy="39329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087C34A7-6F0E-3DBE-C132-75E758930BCF}"/>
              </a:ext>
            </a:extLst>
          </p:cNvPr>
          <p:cNvSpPr/>
          <p:nvPr/>
        </p:nvSpPr>
        <p:spPr>
          <a:xfrm>
            <a:off x="6676103" y="3913239"/>
            <a:ext cx="1661652" cy="39329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1C9F7064-A316-0531-AF61-46D7D33D55A5}"/>
              </a:ext>
            </a:extLst>
          </p:cNvPr>
          <p:cNvSpPr txBox="1"/>
          <p:nvPr/>
        </p:nvSpPr>
        <p:spPr>
          <a:xfrm>
            <a:off x="914399" y="3809379"/>
            <a:ext cx="8927691" cy="3539430"/>
          </a:xfrm>
          <a:prstGeom prst="rect">
            <a:avLst/>
          </a:prstGeom>
          <a:noFill/>
        </p:spPr>
        <p:txBody>
          <a:bodyPr wrap="square">
            <a:spAutoFit/>
          </a:bodyPr>
          <a:lstStyle/>
          <a:p>
            <a:r>
              <a:rPr lang="en-IN" sz="3200" b="0" i="0" dirty="0">
                <a:solidFill>
                  <a:srgbClr val="3A3A3A"/>
                </a:solidFill>
                <a:effectLst/>
              </a:rPr>
              <a:t>https://api.stripe.com/v1/charges?limit=100</a:t>
            </a:r>
          </a:p>
          <a:p>
            <a:endParaRPr lang="en-IN" sz="3200" dirty="0">
              <a:solidFill>
                <a:srgbClr val="3A3A3A"/>
              </a:solidFill>
            </a:endParaRPr>
          </a:p>
          <a:p>
            <a:endParaRPr lang="en-IN" sz="3200" dirty="0">
              <a:solidFill>
                <a:srgbClr val="3A3A3A"/>
              </a:solidFill>
            </a:endParaRPr>
          </a:p>
          <a:p>
            <a:r>
              <a:rPr lang="en-IN" sz="3200" dirty="0">
                <a:solidFill>
                  <a:srgbClr val="3A3A3A"/>
                </a:solidFill>
              </a:rPr>
              <a:t>             </a:t>
            </a:r>
            <a:r>
              <a:rPr lang="en-IN" sz="2400" dirty="0">
                <a:solidFill>
                  <a:srgbClr val="3A3A3A"/>
                </a:solidFill>
              </a:rPr>
              <a:t>Base </a:t>
            </a:r>
            <a:r>
              <a:rPr lang="en-IN" sz="2400" dirty="0" err="1">
                <a:solidFill>
                  <a:srgbClr val="3A3A3A"/>
                </a:solidFill>
              </a:rPr>
              <a:t>url</a:t>
            </a:r>
            <a:r>
              <a:rPr lang="en-IN" sz="2400" dirty="0">
                <a:solidFill>
                  <a:srgbClr val="3A3A3A"/>
                </a:solidFill>
              </a:rPr>
              <a:t>                                 Endpoint     Query parameters</a:t>
            </a:r>
          </a:p>
          <a:p>
            <a:endParaRPr lang="en-IN" sz="3200" dirty="0">
              <a:solidFill>
                <a:srgbClr val="3A3A3A"/>
              </a:solidFill>
            </a:endParaRPr>
          </a:p>
          <a:p>
            <a:endParaRPr lang="en-IN" sz="3200" dirty="0">
              <a:solidFill>
                <a:srgbClr val="3A3A3A"/>
              </a:solidFill>
            </a:endParaRPr>
          </a:p>
          <a:p>
            <a:endParaRPr lang="en-IN" sz="3200" dirty="0"/>
          </a:p>
        </p:txBody>
      </p:sp>
      <p:sp>
        <p:nvSpPr>
          <p:cNvPr id="20" name="Arrow: Up 19">
            <a:extLst>
              <a:ext uri="{FF2B5EF4-FFF2-40B4-BE49-F238E27FC236}">
                <a16:creationId xmlns:a16="http://schemas.microsoft.com/office/drawing/2014/main" id="{488C0CD7-1BC0-D086-D57A-D33E463F27F9}"/>
              </a:ext>
            </a:extLst>
          </p:cNvPr>
          <p:cNvSpPr/>
          <p:nvPr/>
        </p:nvSpPr>
        <p:spPr>
          <a:xfrm>
            <a:off x="2497394" y="4455710"/>
            <a:ext cx="422787" cy="62756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Up 20">
            <a:extLst>
              <a:ext uri="{FF2B5EF4-FFF2-40B4-BE49-F238E27FC236}">
                <a16:creationId xmlns:a16="http://schemas.microsoft.com/office/drawing/2014/main" id="{CE933715-8C57-DD6A-64A5-FBA8D4EC6E4B}"/>
              </a:ext>
            </a:extLst>
          </p:cNvPr>
          <p:cNvSpPr/>
          <p:nvPr/>
        </p:nvSpPr>
        <p:spPr>
          <a:xfrm>
            <a:off x="5761703" y="4410389"/>
            <a:ext cx="422787" cy="627567"/>
          </a:xfrm>
          <a:prstGeom prst="up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Up 21">
            <a:extLst>
              <a:ext uri="{FF2B5EF4-FFF2-40B4-BE49-F238E27FC236}">
                <a16:creationId xmlns:a16="http://schemas.microsoft.com/office/drawing/2014/main" id="{1DE60269-FA6D-99BE-34CF-E81634089C4E}"/>
              </a:ext>
            </a:extLst>
          </p:cNvPr>
          <p:cNvSpPr/>
          <p:nvPr/>
        </p:nvSpPr>
        <p:spPr>
          <a:xfrm>
            <a:off x="7344697" y="4410389"/>
            <a:ext cx="353961" cy="627567"/>
          </a:xfrm>
          <a:prstGeom prst="up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Picture 23" descr="A picture containing shape">
            <a:extLst>
              <a:ext uri="{FF2B5EF4-FFF2-40B4-BE49-F238E27FC236}">
                <a16:creationId xmlns:a16="http://schemas.microsoft.com/office/drawing/2014/main" id="{4F58089A-EAA5-9F79-F020-ADDD2F0458E7}"/>
              </a:ext>
            </a:extLst>
          </p:cNvPr>
          <p:cNvPicPr>
            <a:picLocks noChangeAspect="1"/>
          </p:cNvPicPr>
          <p:nvPr/>
        </p:nvPicPr>
        <p:blipFill rotWithShape="1">
          <a:blip r:embed="rId2">
            <a:extLst>
              <a:ext uri="{28A0092B-C50C-407E-A947-70E740481C1C}">
                <a14:useLocalDpi xmlns:a14="http://schemas.microsoft.com/office/drawing/2010/main" val="0"/>
              </a:ext>
            </a:extLst>
          </a:blip>
          <a:srcRect l="35363" b="9091"/>
          <a:stretch/>
        </p:blipFill>
        <p:spPr>
          <a:xfrm>
            <a:off x="3523488" y="10"/>
            <a:ext cx="8668512" cy="6857990"/>
          </a:xfrm>
          <a:prstGeom prst="rect">
            <a:avLst/>
          </a:prstGeom>
        </p:spPr>
      </p:pic>
    </p:spTree>
    <p:extLst>
      <p:ext uri="{BB962C8B-B14F-4D97-AF65-F5344CB8AC3E}">
        <p14:creationId xmlns:p14="http://schemas.microsoft.com/office/powerpoint/2010/main" val="3477769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93F6B2-0EAC-60AA-A65C-47187D596655}"/>
              </a:ext>
            </a:extLst>
          </p:cNvPr>
          <p:cNvSpPr>
            <a:spLocks noGrp="1"/>
          </p:cNvSpPr>
          <p:nvPr>
            <p:ph idx="1"/>
          </p:nvPr>
        </p:nvSpPr>
        <p:spPr>
          <a:xfrm>
            <a:off x="216309" y="993058"/>
            <a:ext cx="10245213" cy="5183905"/>
          </a:xfrm>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1" i="0" u="none" strike="noStrike" cap="none" normalizeH="0" baseline="0" dirty="0">
                <a:ln>
                  <a:noFill/>
                </a:ln>
                <a:solidFill>
                  <a:srgbClr val="3A3A3A"/>
                </a:solidFill>
                <a:effectLst/>
              </a:rPr>
              <a:t>The base URL</a:t>
            </a:r>
            <a:r>
              <a:rPr kumimoji="0" lang="en-US" altLang="en-US" sz="2800" b="0" i="0" u="none" strike="noStrike" cap="none" normalizeH="0" baseline="0" dirty="0">
                <a:ln>
                  <a:noFill/>
                </a:ln>
                <a:solidFill>
                  <a:srgbClr val="3A3A3A"/>
                </a:solidFill>
                <a:effectLst/>
              </a:rPr>
              <a:t>. The base URL is the initial part of the API URL. Typically all API requests to that API will use the same base URL. For example, Stripe's base URL is https://api.stripe.com/v1/</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rgbClr val="3A3A3A"/>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800" b="1" i="0" u="none" strike="noStrike" cap="none" normalizeH="0" baseline="0" dirty="0">
                <a:ln>
                  <a:noFill/>
                </a:ln>
                <a:solidFill>
                  <a:srgbClr val="3A3A3A"/>
                </a:solidFill>
                <a:effectLst/>
              </a:rPr>
              <a:t>The endpoint</a:t>
            </a:r>
            <a:r>
              <a:rPr kumimoji="0" lang="en-US" altLang="en-US" sz="2800" b="0" i="0" u="none" strike="noStrike" cap="none" normalizeH="0" baseline="0" dirty="0">
                <a:ln>
                  <a:noFill/>
                </a:ln>
                <a:solidFill>
                  <a:srgbClr val="3A3A3A"/>
                </a:solidFill>
                <a:effectLst/>
              </a:rPr>
              <a:t>. The endpoint identifies which data table you want to access. For example, Stripe has endpoints for /balance, /charges, /customers, and so on.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rgbClr val="3A3A3A"/>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800" b="1" i="0" u="none" strike="noStrike" cap="none" normalizeH="0" baseline="0" dirty="0">
                <a:ln>
                  <a:noFill/>
                </a:ln>
                <a:solidFill>
                  <a:srgbClr val="3A3A3A"/>
                </a:solidFill>
                <a:effectLst/>
              </a:rPr>
              <a:t>Query parameters</a:t>
            </a:r>
            <a:r>
              <a:rPr kumimoji="0" lang="en-US" altLang="en-US" sz="2800" b="0" i="0" u="none" strike="noStrike" cap="none" normalizeH="0" baseline="0" dirty="0">
                <a:ln>
                  <a:noFill/>
                </a:ln>
                <a:solidFill>
                  <a:srgbClr val="3A3A3A"/>
                </a:solidFill>
                <a:effectLst/>
              </a:rPr>
              <a:t>. Query parameters come after an initial question mark, and are generally used to filter or customize the API request. For example, adding ?limit=100 to the request would pull in 100 records.</a:t>
            </a:r>
          </a:p>
          <a:p>
            <a:pPr marL="0" indent="0">
              <a:buNone/>
            </a:pPr>
            <a:endParaRPr lang="en-IN" dirty="0"/>
          </a:p>
        </p:txBody>
      </p:sp>
      <p:pic>
        <p:nvPicPr>
          <p:cNvPr id="4" name="Picture 3" descr="A picture containing shape">
            <a:extLst>
              <a:ext uri="{FF2B5EF4-FFF2-40B4-BE49-F238E27FC236}">
                <a16:creationId xmlns:a16="http://schemas.microsoft.com/office/drawing/2014/main" id="{61179F04-2CAA-4C12-C4EC-BB991B404E5B}"/>
              </a:ext>
            </a:extLst>
          </p:cNvPr>
          <p:cNvPicPr>
            <a:picLocks noChangeAspect="1"/>
          </p:cNvPicPr>
          <p:nvPr/>
        </p:nvPicPr>
        <p:blipFill rotWithShape="1">
          <a:blip r:embed="rId2">
            <a:extLst>
              <a:ext uri="{28A0092B-C50C-407E-A947-70E740481C1C}">
                <a14:useLocalDpi xmlns:a14="http://schemas.microsoft.com/office/drawing/2010/main" val="0"/>
              </a:ext>
            </a:extLst>
          </a:blip>
          <a:srcRect l="35363" b="9091"/>
          <a:stretch/>
        </p:blipFill>
        <p:spPr>
          <a:xfrm>
            <a:off x="3523488" y="0"/>
            <a:ext cx="8668512" cy="6857990"/>
          </a:xfrm>
          <a:prstGeom prst="rect">
            <a:avLst/>
          </a:prstGeom>
        </p:spPr>
      </p:pic>
    </p:spTree>
    <p:extLst>
      <p:ext uri="{BB962C8B-B14F-4D97-AF65-F5344CB8AC3E}">
        <p14:creationId xmlns:p14="http://schemas.microsoft.com/office/powerpoint/2010/main" val="1738571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2AF7367A-1098-4975-4F6B-78189D35AE35}"/>
              </a:ext>
            </a:extLst>
          </p:cNvPr>
          <p:cNvSpPr txBox="1"/>
          <p:nvPr/>
        </p:nvSpPr>
        <p:spPr>
          <a:xfrm>
            <a:off x="838200" y="609600"/>
            <a:ext cx="3739341" cy="133083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100" b="1" i="0" kern="1200" dirty="0">
                <a:solidFill>
                  <a:schemeClr val="tx1"/>
                </a:solidFill>
                <a:effectLst/>
                <a:latin typeface="+mj-lt"/>
                <a:ea typeface="+mj-ea"/>
                <a:cs typeface="+mj-cs"/>
              </a:rPr>
              <a:t>Rest API Response Codes</a:t>
            </a:r>
          </a:p>
        </p:txBody>
      </p:sp>
      <p:sp>
        <p:nvSpPr>
          <p:cNvPr id="7" name="TextBox 6">
            <a:extLst>
              <a:ext uri="{FF2B5EF4-FFF2-40B4-BE49-F238E27FC236}">
                <a16:creationId xmlns:a16="http://schemas.microsoft.com/office/drawing/2014/main" id="{42A095AF-0ADE-D5E4-39E2-CB270C90C136}"/>
              </a:ext>
            </a:extLst>
          </p:cNvPr>
          <p:cNvSpPr txBox="1"/>
          <p:nvPr/>
        </p:nvSpPr>
        <p:spPr>
          <a:xfrm>
            <a:off x="862366" y="2194102"/>
            <a:ext cx="3427001" cy="390858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b="0" i="0">
                <a:effectLst/>
              </a:rPr>
              <a:t>Here are some sample Response Codes which we will normally see while performing REST API testing over POSTMAN or over any REST API client.</a:t>
            </a:r>
          </a:p>
          <a:p>
            <a:pPr indent="-228600">
              <a:lnSpc>
                <a:spcPct val="90000"/>
              </a:lnSpc>
              <a:spcAft>
                <a:spcPts val="600"/>
              </a:spcAft>
              <a:buFont typeface="Arial" panose="020B0604020202020204" pitchFamily="34" charset="0"/>
              <a:buChar char="•"/>
            </a:pPr>
            <a:endParaRPr lang="en-US" sz="1400"/>
          </a:p>
          <a:p>
            <a:pPr indent="-228600">
              <a:lnSpc>
                <a:spcPct val="90000"/>
              </a:lnSpc>
              <a:spcAft>
                <a:spcPts val="600"/>
              </a:spcAft>
              <a:buFont typeface="Arial" panose="020B0604020202020204" pitchFamily="34" charset="0"/>
              <a:buChar char="•"/>
            </a:pPr>
            <a:r>
              <a:rPr lang="en-US" sz="1400">
                <a:hlinkClick r:id="rId2">
                  <a:extLst>
                    <a:ext uri="{A12FA001-AC4F-418D-AE19-62706E023703}">
                      <ahyp:hlinkClr xmlns:ahyp="http://schemas.microsoft.com/office/drawing/2018/hyperlinkcolor" val="tx"/>
                    </a:ext>
                  </a:extLst>
                </a:hlinkClick>
              </a:rPr>
              <a:t>2xx: Success</a:t>
            </a:r>
            <a:r>
              <a:rPr lang="en-US" sz="1400"/>
              <a:t> – Indicates that the client’s request was accepted successfully.</a:t>
            </a:r>
          </a:p>
          <a:p>
            <a:pPr indent="-228600">
              <a:lnSpc>
                <a:spcPct val="90000"/>
              </a:lnSpc>
              <a:spcAft>
                <a:spcPts val="600"/>
              </a:spcAft>
              <a:buFont typeface="Arial" panose="020B0604020202020204" pitchFamily="34" charset="0"/>
              <a:buChar char="•"/>
            </a:pPr>
            <a:endParaRPr lang="en-US" sz="1400"/>
          </a:p>
          <a:p>
            <a:pPr indent="-228600">
              <a:lnSpc>
                <a:spcPct val="90000"/>
              </a:lnSpc>
              <a:spcAft>
                <a:spcPts val="600"/>
              </a:spcAft>
              <a:buFont typeface="Arial" panose="020B0604020202020204" pitchFamily="34" charset="0"/>
              <a:buChar char="•"/>
            </a:pPr>
            <a:r>
              <a:rPr lang="en-US" sz="1400">
                <a:hlinkClick r:id="rId3">
                  <a:extLst>
                    <a:ext uri="{A12FA001-AC4F-418D-AE19-62706E023703}">
                      <ahyp:hlinkClr xmlns:ahyp="http://schemas.microsoft.com/office/drawing/2018/hyperlinkcolor" val="tx"/>
                    </a:ext>
                  </a:extLst>
                </a:hlinkClick>
              </a:rPr>
              <a:t>4xx: Client Error</a:t>
            </a:r>
            <a:r>
              <a:rPr lang="en-US" sz="1400"/>
              <a:t> – This category of error status codes points the finger at clients</a:t>
            </a:r>
          </a:p>
          <a:p>
            <a:pPr indent="-228600">
              <a:lnSpc>
                <a:spcPct val="90000"/>
              </a:lnSpc>
              <a:spcAft>
                <a:spcPts val="600"/>
              </a:spcAft>
              <a:buFont typeface="Arial" panose="020B0604020202020204" pitchFamily="34" charset="0"/>
              <a:buChar char="•"/>
            </a:pPr>
            <a:endParaRPr lang="en-US" sz="1400"/>
          </a:p>
          <a:p>
            <a:pPr indent="-228600">
              <a:lnSpc>
                <a:spcPct val="90000"/>
              </a:lnSpc>
              <a:spcAft>
                <a:spcPts val="600"/>
              </a:spcAft>
              <a:buFont typeface="Arial" panose="020B0604020202020204" pitchFamily="34" charset="0"/>
              <a:buChar char="•"/>
            </a:pPr>
            <a:r>
              <a:rPr lang="en-US" sz="1400">
                <a:hlinkClick r:id="rId4">
                  <a:extLst>
                    <a:ext uri="{A12FA001-AC4F-418D-AE19-62706E023703}">
                      <ahyp:hlinkClr xmlns:ahyp="http://schemas.microsoft.com/office/drawing/2018/hyperlinkcolor" val="tx"/>
                    </a:ext>
                  </a:extLst>
                </a:hlinkClick>
              </a:rPr>
              <a:t>5xx: Server Error</a:t>
            </a:r>
            <a:r>
              <a:rPr lang="en-US" sz="1400"/>
              <a:t> – The server takes responsibility for these error status codes.</a:t>
            </a:r>
          </a:p>
          <a:p>
            <a:pPr indent="-228600">
              <a:lnSpc>
                <a:spcPct val="90000"/>
              </a:lnSpc>
              <a:spcAft>
                <a:spcPts val="600"/>
              </a:spcAft>
              <a:buFont typeface="Arial" panose="020B0604020202020204" pitchFamily="34" charset="0"/>
              <a:buChar char="•"/>
            </a:pPr>
            <a:endParaRPr lang="en-US" sz="1400"/>
          </a:p>
        </p:txBody>
      </p:sp>
      <p:graphicFrame>
        <p:nvGraphicFramePr>
          <p:cNvPr id="10" name="Table 9">
            <a:extLst>
              <a:ext uri="{FF2B5EF4-FFF2-40B4-BE49-F238E27FC236}">
                <a16:creationId xmlns:a16="http://schemas.microsoft.com/office/drawing/2014/main" id="{D4D5C604-1DC1-2302-7D04-F63D502C0569}"/>
              </a:ext>
            </a:extLst>
          </p:cNvPr>
          <p:cNvGraphicFramePr>
            <a:graphicFrameLocks noGrp="1"/>
          </p:cNvGraphicFramePr>
          <p:nvPr>
            <p:extLst>
              <p:ext uri="{D42A27DB-BD31-4B8C-83A1-F6EECF244321}">
                <p14:modId xmlns:p14="http://schemas.microsoft.com/office/powerpoint/2010/main" val="726008273"/>
              </p:ext>
            </p:extLst>
          </p:nvPr>
        </p:nvGraphicFramePr>
        <p:xfrm>
          <a:off x="5445457" y="854487"/>
          <a:ext cx="6155142" cy="5172769"/>
        </p:xfrm>
        <a:graphic>
          <a:graphicData uri="http://schemas.openxmlformats.org/drawingml/2006/table">
            <a:tbl>
              <a:tblPr firstRow="1" bandRow="1">
                <a:noFill/>
              </a:tblPr>
              <a:tblGrid>
                <a:gridCol w="1547348">
                  <a:extLst>
                    <a:ext uri="{9D8B030D-6E8A-4147-A177-3AD203B41FA5}">
                      <a16:colId xmlns:a16="http://schemas.microsoft.com/office/drawing/2014/main" val="3870779855"/>
                    </a:ext>
                  </a:extLst>
                </a:gridCol>
                <a:gridCol w="4607794">
                  <a:extLst>
                    <a:ext uri="{9D8B030D-6E8A-4147-A177-3AD203B41FA5}">
                      <a16:colId xmlns:a16="http://schemas.microsoft.com/office/drawing/2014/main" val="2982106644"/>
                    </a:ext>
                  </a:extLst>
                </a:gridCol>
              </a:tblGrid>
              <a:tr h="459928">
                <a:tc gridSpan="2">
                  <a:txBody>
                    <a:bodyPr/>
                    <a:lstStyle/>
                    <a:p>
                      <a:r>
                        <a:rPr lang="en-IN" sz="1700" b="1">
                          <a:solidFill>
                            <a:schemeClr val="tx1">
                              <a:lumMod val="75000"/>
                              <a:lumOff val="25000"/>
                            </a:schemeClr>
                          </a:solidFill>
                        </a:rPr>
                        <a:t>Table 1. REST response codes</a:t>
                      </a:r>
                    </a:p>
                  </a:txBody>
                  <a:tcPr marL="170344" marR="127758" marT="85172" marB="8517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hMerge="1">
                  <a:txBody>
                    <a:bodyPr/>
                    <a:lstStyle/>
                    <a:p>
                      <a:endParaRPr lang="en-IN"/>
                    </a:p>
                  </a:txBody>
                  <a:tcPr/>
                </a:tc>
                <a:extLst>
                  <a:ext uri="{0D108BD9-81ED-4DB2-BD59-A6C34878D82A}">
                    <a16:rowId xmlns:a16="http://schemas.microsoft.com/office/drawing/2014/main" val="2382021440"/>
                  </a:ext>
                </a:extLst>
              </a:tr>
              <a:tr h="388952">
                <a:tc>
                  <a:txBody>
                    <a:bodyPr/>
                    <a:lstStyle/>
                    <a:p>
                      <a:pPr algn="l" fontAlgn="base"/>
                      <a:r>
                        <a:rPr lang="en-IN" sz="1200" b="1">
                          <a:solidFill>
                            <a:schemeClr val="tx1">
                              <a:lumMod val="75000"/>
                              <a:lumOff val="25000"/>
                            </a:schemeClr>
                          </a:solidFill>
                          <a:effectLst/>
                          <a:latin typeface="inherit"/>
                        </a:rPr>
                        <a:t>Response code</a:t>
                      </a:r>
                    </a:p>
                  </a:txBody>
                  <a:tcPr marL="170344" marR="127758" marT="85172" marB="8517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ase"/>
                      <a:r>
                        <a:rPr lang="en-IN" sz="1200" b="1">
                          <a:solidFill>
                            <a:schemeClr val="tx1">
                              <a:lumMod val="75000"/>
                              <a:lumOff val="25000"/>
                            </a:schemeClr>
                          </a:solidFill>
                          <a:effectLst/>
                          <a:latin typeface="inherit"/>
                        </a:rPr>
                        <a:t>Description</a:t>
                      </a:r>
                    </a:p>
                  </a:txBody>
                  <a:tcPr marL="170344" marR="127758" marT="85172" marB="8517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30491310"/>
                  </a:ext>
                </a:extLst>
              </a:tr>
              <a:tr h="1311646">
                <a:tc>
                  <a:txBody>
                    <a:bodyPr/>
                    <a:lstStyle/>
                    <a:p>
                      <a:pPr algn="l" fontAlgn="ctr"/>
                      <a:r>
                        <a:rPr lang="en-IN" sz="1200">
                          <a:solidFill>
                            <a:schemeClr val="tx1">
                              <a:lumMod val="75000"/>
                              <a:lumOff val="25000"/>
                            </a:schemeClr>
                          </a:solidFill>
                          <a:effectLst/>
                          <a:latin typeface="inherit"/>
                        </a:rPr>
                        <a:t>200 OK</a:t>
                      </a:r>
                    </a:p>
                  </a:txBody>
                  <a:tcPr marL="170344" marR="127758" marT="85172" marB="8517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ctr"/>
                      <a:r>
                        <a:rPr lang="en-US" sz="1200">
                          <a:solidFill>
                            <a:schemeClr val="tx1">
                              <a:lumMod val="75000"/>
                              <a:lumOff val="25000"/>
                            </a:schemeClr>
                          </a:solidFill>
                          <a:effectLst/>
                          <a:latin typeface="inherit"/>
                        </a:rPr>
                        <a:t>Request accepted, response contains result. This is a general purpose response code that can be returned from any request. For GET requests, the requested resource or data is in the response body. For PUT or DELETE requests, the request was successful and information about the result (such as new resource identifiers, or changes in resource status) can be found in the response body.</a:t>
                      </a:r>
                    </a:p>
                  </a:txBody>
                  <a:tcPr marL="170344" marR="127758" marT="85172" marB="8517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358797155"/>
                  </a:ext>
                </a:extLst>
              </a:tr>
              <a:tr h="942568">
                <a:tc>
                  <a:txBody>
                    <a:bodyPr/>
                    <a:lstStyle/>
                    <a:p>
                      <a:pPr algn="l" fontAlgn="ctr"/>
                      <a:r>
                        <a:rPr lang="en-IN" sz="1200">
                          <a:solidFill>
                            <a:schemeClr val="tx1">
                              <a:lumMod val="75000"/>
                              <a:lumOff val="25000"/>
                            </a:schemeClr>
                          </a:solidFill>
                          <a:effectLst/>
                          <a:latin typeface="inherit"/>
                        </a:rPr>
                        <a:t>201 CREATED</a:t>
                      </a:r>
                    </a:p>
                  </a:txBody>
                  <a:tcPr marL="170344" marR="127758" marT="85172" marB="8517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ctr"/>
                      <a:r>
                        <a:rPr lang="en-US" sz="1200">
                          <a:solidFill>
                            <a:schemeClr val="tx1">
                              <a:lumMod val="75000"/>
                              <a:lumOff val="25000"/>
                            </a:schemeClr>
                          </a:solidFill>
                          <a:effectLst/>
                          <a:latin typeface="inherit"/>
                        </a:rPr>
                        <a:t>This response code is returned from PUT or POST, and indicates that a new resource was created successfully. The response body might for example contain information about a new resource, or validation information (for example, when an asset is updated).</a:t>
                      </a:r>
                    </a:p>
                  </a:txBody>
                  <a:tcPr marL="170344" marR="127758" marT="85172" marB="8517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4237000132"/>
                  </a:ext>
                </a:extLst>
              </a:tr>
              <a:tr h="758029">
                <a:tc>
                  <a:txBody>
                    <a:bodyPr/>
                    <a:lstStyle/>
                    <a:p>
                      <a:pPr algn="l" fontAlgn="ctr"/>
                      <a:r>
                        <a:rPr lang="en-IN" sz="1200">
                          <a:solidFill>
                            <a:schemeClr val="tx1">
                              <a:lumMod val="75000"/>
                              <a:lumOff val="25000"/>
                            </a:schemeClr>
                          </a:solidFill>
                          <a:effectLst/>
                          <a:latin typeface="inherit"/>
                        </a:rPr>
                        <a:t>204 NO CONTENT</a:t>
                      </a:r>
                    </a:p>
                  </a:txBody>
                  <a:tcPr marL="170344" marR="127758" marT="85172" marB="8517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ctr"/>
                      <a:r>
                        <a:rPr lang="en-US" sz="1200">
                          <a:solidFill>
                            <a:schemeClr val="tx1">
                              <a:lumMod val="75000"/>
                              <a:lumOff val="25000"/>
                            </a:schemeClr>
                          </a:solidFill>
                          <a:effectLst/>
                          <a:latin typeface="inherit"/>
                        </a:rPr>
                        <a:t>Indicates that the request was accepted but that there was nothing to return. This is returned when the request was processed, but no additional information about the result has been returned.</a:t>
                      </a:r>
                    </a:p>
                  </a:txBody>
                  <a:tcPr marL="170344" marR="127758" marT="85172" marB="8517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4097260448"/>
                  </a:ext>
                </a:extLst>
              </a:tr>
              <a:tr h="1311646">
                <a:tc>
                  <a:txBody>
                    <a:bodyPr/>
                    <a:lstStyle/>
                    <a:p>
                      <a:pPr algn="l" fontAlgn="ctr"/>
                      <a:r>
                        <a:rPr lang="en-IN" sz="1200">
                          <a:solidFill>
                            <a:schemeClr val="tx1">
                              <a:lumMod val="75000"/>
                              <a:lumOff val="25000"/>
                            </a:schemeClr>
                          </a:solidFill>
                          <a:effectLst/>
                          <a:latin typeface="inherit"/>
                        </a:rPr>
                        <a:t>400 BAD REQUEST</a:t>
                      </a:r>
                    </a:p>
                  </a:txBody>
                  <a:tcPr marL="170344" marR="127758" marT="85172" marB="85172" anchor="ctr">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l" fontAlgn="ctr"/>
                      <a:r>
                        <a:rPr lang="en-US" sz="1200" dirty="0">
                          <a:solidFill>
                            <a:schemeClr val="tx1">
                              <a:lumMod val="75000"/>
                              <a:lumOff val="25000"/>
                            </a:schemeClr>
                          </a:solidFill>
                          <a:effectLst/>
                          <a:latin typeface="inherit"/>
                        </a:rPr>
                        <a:t>The request was not valid. This code is returned when the server has attempted to process the request, but some aspect of the request is not valid, for example an incorrectly formatted resource or an attempt to deploy an invalid event project to the event runtime. Information about the request is provided in the response body, and includes an error code and error</a:t>
                      </a:r>
                    </a:p>
                  </a:txBody>
                  <a:tcPr marL="170344" marR="127758" marT="85172" marB="85172" anchor="ctr">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2414017029"/>
                  </a:ext>
                </a:extLst>
              </a:tr>
            </a:tbl>
          </a:graphicData>
        </a:graphic>
      </p:graphicFrame>
      <p:pic>
        <p:nvPicPr>
          <p:cNvPr id="11" name="Picture 10" descr="A picture containing shape">
            <a:extLst>
              <a:ext uri="{FF2B5EF4-FFF2-40B4-BE49-F238E27FC236}">
                <a16:creationId xmlns:a16="http://schemas.microsoft.com/office/drawing/2014/main" id="{209338A9-27A0-BF0E-316B-97C6BDD6674F}"/>
              </a:ext>
            </a:extLst>
          </p:cNvPr>
          <p:cNvPicPr>
            <a:picLocks noChangeAspect="1"/>
          </p:cNvPicPr>
          <p:nvPr/>
        </p:nvPicPr>
        <p:blipFill rotWithShape="1">
          <a:blip r:embed="rId5">
            <a:extLst>
              <a:ext uri="{28A0092B-C50C-407E-A947-70E740481C1C}">
                <a14:useLocalDpi xmlns:a14="http://schemas.microsoft.com/office/drawing/2010/main" val="0"/>
              </a:ext>
            </a:extLst>
          </a:blip>
          <a:srcRect l="35363" b="9091"/>
          <a:stretch/>
        </p:blipFill>
        <p:spPr>
          <a:xfrm>
            <a:off x="3523488" y="0"/>
            <a:ext cx="8668512" cy="6857990"/>
          </a:xfrm>
          <a:prstGeom prst="rect">
            <a:avLst/>
          </a:prstGeom>
        </p:spPr>
      </p:pic>
    </p:spTree>
    <p:extLst>
      <p:ext uri="{BB962C8B-B14F-4D97-AF65-F5344CB8AC3E}">
        <p14:creationId xmlns:p14="http://schemas.microsoft.com/office/powerpoint/2010/main" val="3197258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2D90D57-0739-8675-B9D0-24B820D8329E}"/>
              </a:ext>
            </a:extLst>
          </p:cNvPr>
          <p:cNvGraphicFramePr>
            <a:graphicFrameLocks noGrp="1"/>
          </p:cNvGraphicFramePr>
          <p:nvPr>
            <p:extLst>
              <p:ext uri="{D42A27DB-BD31-4B8C-83A1-F6EECF244321}">
                <p14:modId xmlns:p14="http://schemas.microsoft.com/office/powerpoint/2010/main" val="3481453040"/>
              </p:ext>
            </p:extLst>
          </p:nvPr>
        </p:nvGraphicFramePr>
        <p:xfrm>
          <a:off x="210207" y="1061544"/>
          <a:ext cx="9995339" cy="5349765"/>
        </p:xfrm>
        <a:graphic>
          <a:graphicData uri="http://schemas.openxmlformats.org/drawingml/2006/table">
            <a:tbl>
              <a:tblPr>
                <a:noFill/>
              </a:tblPr>
              <a:tblGrid>
                <a:gridCol w="3136612">
                  <a:extLst>
                    <a:ext uri="{9D8B030D-6E8A-4147-A177-3AD203B41FA5}">
                      <a16:colId xmlns:a16="http://schemas.microsoft.com/office/drawing/2014/main" val="1435107743"/>
                    </a:ext>
                  </a:extLst>
                </a:gridCol>
                <a:gridCol w="6858727">
                  <a:extLst>
                    <a:ext uri="{9D8B030D-6E8A-4147-A177-3AD203B41FA5}">
                      <a16:colId xmlns:a16="http://schemas.microsoft.com/office/drawing/2014/main" val="2895076448"/>
                    </a:ext>
                  </a:extLst>
                </a:gridCol>
              </a:tblGrid>
              <a:tr h="559037">
                <a:tc>
                  <a:txBody>
                    <a:bodyPr/>
                    <a:lstStyle/>
                    <a:p>
                      <a:pPr algn="l" fontAlgn="ctr"/>
                      <a:r>
                        <a:rPr lang="en-IN" sz="1300" cap="none" spc="0">
                          <a:solidFill>
                            <a:schemeClr val="tx1"/>
                          </a:solidFill>
                          <a:effectLst/>
                          <a:latin typeface="inherit"/>
                        </a:rPr>
                        <a:t>401 UNAUTHORIZED</a:t>
                      </a:r>
                    </a:p>
                  </a:txBody>
                  <a:tcPr marL="71393" marR="50995" marT="6660" marB="101990" anchor="ctr">
                    <a:lnL w="12700" cmpd="sng">
                      <a:noFill/>
                      <a:prstDash val="solid"/>
                    </a:lnL>
                    <a:lnR w="12700" cmpd="sng">
                      <a:noFill/>
                      <a:prstDash val="solid"/>
                    </a:lnR>
                    <a:lnT w="12700" cap="flat" cmpd="sng" algn="ctr">
                      <a:solidFill>
                        <a:schemeClr val="tx1"/>
                      </a:solidFill>
                      <a:prstDash val="solid"/>
                    </a:lnT>
                    <a:lnB w="12700" cmpd="sng">
                      <a:noFill/>
                      <a:prstDash val="solid"/>
                    </a:lnB>
                    <a:noFill/>
                  </a:tcPr>
                </a:tc>
                <a:tc>
                  <a:txBody>
                    <a:bodyPr/>
                    <a:lstStyle/>
                    <a:p>
                      <a:pPr algn="l" fontAlgn="ctr"/>
                      <a:r>
                        <a:rPr lang="en-US" sz="1300" cap="none" spc="0">
                          <a:solidFill>
                            <a:schemeClr val="tx1"/>
                          </a:solidFill>
                          <a:effectLst/>
                          <a:latin typeface="inherit"/>
                        </a:rPr>
                        <a:t>Is returned from the application server when application security is enabled, and authorization information was missing from the request.</a:t>
                      </a:r>
                    </a:p>
                  </a:txBody>
                  <a:tcPr marL="71393" marR="50995" marT="6660" marB="101990" anchor="ctr">
                    <a:lnL w="12700" cmpd="sng">
                      <a:noFill/>
                      <a:prstDash val="solid"/>
                    </a:lnL>
                    <a:lnR w="12700" cmpd="sng">
                      <a:noFill/>
                      <a:prstDash val="solid"/>
                    </a:lnR>
                    <a:lnT w="12700" cap="flat" cmpd="sng" algn="ctr">
                      <a:solidFill>
                        <a:schemeClr val="tx1"/>
                      </a:solidFill>
                      <a:prstDash val="solid"/>
                    </a:lnT>
                    <a:lnB w="12700" cmpd="sng">
                      <a:noFill/>
                      <a:prstDash val="solid"/>
                    </a:lnB>
                    <a:noFill/>
                  </a:tcPr>
                </a:tc>
                <a:extLst>
                  <a:ext uri="{0D108BD9-81ED-4DB2-BD59-A6C34878D82A}">
                    <a16:rowId xmlns:a16="http://schemas.microsoft.com/office/drawing/2014/main" val="2391709472"/>
                  </a:ext>
                </a:extLst>
              </a:tr>
              <a:tr h="1217139">
                <a:tc>
                  <a:txBody>
                    <a:bodyPr/>
                    <a:lstStyle/>
                    <a:p>
                      <a:pPr algn="l" fontAlgn="ctr"/>
                      <a:r>
                        <a:rPr lang="en-IN" sz="1300" cap="none" spc="0" dirty="0">
                          <a:solidFill>
                            <a:schemeClr val="tx1"/>
                          </a:solidFill>
                          <a:effectLst/>
                          <a:latin typeface="inherit"/>
                        </a:rPr>
                        <a:t>403 FORBIDDEN</a:t>
                      </a:r>
                    </a:p>
                  </a:txBody>
                  <a:tcPr marL="71393" marR="50995" marT="6660" marB="101990"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ctr"/>
                      <a:r>
                        <a:rPr lang="en-US" sz="1300" cap="none" spc="0">
                          <a:solidFill>
                            <a:schemeClr val="tx1"/>
                          </a:solidFill>
                          <a:effectLst/>
                          <a:latin typeface="inherit"/>
                        </a:rPr>
                        <a:t>Indicates that the client attempted to access a resource which they do not have access to. This might be encountered if the user accessing the remote resource does not have sufficient privileges; for example, by having the WBERestApiUsers or WBERestApiPrivilegedUsers role. Users who attempt to access private event projects owned by other users might also see this error, but only if they have the WBERestApiUsers role rather than the WBERestApiPrivilegedUsers role.</a:t>
                      </a:r>
                    </a:p>
                  </a:txBody>
                  <a:tcPr marL="71393" marR="50995" marT="6660" marB="101990"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84200956"/>
                  </a:ext>
                </a:extLst>
              </a:tr>
              <a:tr h="559037">
                <a:tc>
                  <a:txBody>
                    <a:bodyPr/>
                    <a:lstStyle/>
                    <a:p>
                      <a:pPr algn="l" fontAlgn="ctr"/>
                      <a:r>
                        <a:rPr lang="en-IN" sz="1300" cap="none" spc="0">
                          <a:solidFill>
                            <a:schemeClr val="tx1"/>
                          </a:solidFill>
                          <a:effectLst/>
                          <a:latin typeface="inherit"/>
                        </a:rPr>
                        <a:t>404 NOT FOUND</a:t>
                      </a:r>
                    </a:p>
                  </a:txBody>
                  <a:tcPr marL="71393" marR="50995" marT="6660" marB="101990"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ctr"/>
                      <a:r>
                        <a:rPr lang="en-US" sz="1300" cap="none" spc="0">
                          <a:solidFill>
                            <a:schemeClr val="tx1"/>
                          </a:solidFill>
                          <a:effectLst/>
                          <a:latin typeface="inherit"/>
                        </a:rPr>
                        <a:t>Indicates that the targeted resource does not exist. This might be because the URI is malformed, or the resource has been deleted.</a:t>
                      </a:r>
                    </a:p>
                  </a:txBody>
                  <a:tcPr marL="71393" marR="50995" marT="6660" marB="101990"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48030874"/>
                  </a:ext>
                </a:extLst>
              </a:tr>
              <a:tr h="559037">
                <a:tc>
                  <a:txBody>
                    <a:bodyPr/>
                    <a:lstStyle/>
                    <a:p>
                      <a:pPr algn="l" fontAlgn="ctr"/>
                      <a:r>
                        <a:rPr lang="en-IN" sz="1300" cap="none" spc="0">
                          <a:solidFill>
                            <a:schemeClr val="tx1"/>
                          </a:solidFill>
                          <a:effectLst/>
                          <a:latin typeface="inherit"/>
                        </a:rPr>
                        <a:t>405 METHOD NOT ALLOWED</a:t>
                      </a:r>
                    </a:p>
                  </a:txBody>
                  <a:tcPr marL="71393" marR="50995" marT="6660" marB="101990"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ctr"/>
                      <a:r>
                        <a:rPr lang="en-US" sz="1300" cap="none" spc="0">
                          <a:solidFill>
                            <a:schemeClr val="tx1"/>
                          </a:solidFill>
                          <a:effectLst/>
                          <a:latin typeface="inherit"/>
                        </a:rPr>
                        <a:t>Returned when the targeted resource does not support the requested HTTP method; for example, the functions resource only allows GET operations.</a:t>
                      </a:r>
                    </a:p>
                  </a:txBody>
                  <a:tcPr marL="71393" marR="50995" marT="6660" marB="101990"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604110901"/>
                  </a:ext>
                </a:extLst>
              </a:tr>
              <a:tr h="778404">
                <a:tc>
                  <a:txBody>
                    <a:bodyPr/>
                    <a:lstStyle/>
                    <a:p>
                      <a:pPr algn="l" fontAlgn="ctr"/>
                      <a:r>
                        <a:rPr lang="en-IN" sz="1300" cap="none" spc="0">
                          <a:solidFill>
                            <a:schemeClr val="tx1"/>
                          </a:solidFill>
                          <a:effectLst/>
                          <a:latin typeface="inherit"/>
                        </a:rPr>
                        <a:t>406 NOT ACCEPTABLE</a:t>
                      </a:r>
                    </a:p>
                  </a:txBody>
                  <a:tcPr marL="71393" marR="50995" marT="6660" marB="101990"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ctr"/>
                      <a:r>
                        <a:rPr lang="en-US" sz="1300" cap="none" spc="0">
                          <a:solidFill>
                            <a:schemeClr val="tx1"/>
                          </a:solidFill>
                          <a:effectLst/>
                          <a:latin typeface="inherit"/>
                        </a:rPr>
                        <a:t>The data format requested in the Accept header or accept parameter is not supported by the targeted resource. That is, the client has requested that data is returned in a particular format, but the server is unable to return data in that format.</a:t>
                      </a:r>
                    </a:p>
                  </a:txBody>
                  <a:tcPr marL="71393" marR="50995" marT="6660" marB="101990"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429901158"/>
                  </a:ext>
                </a:extLst>
              </a:tr>
              <a:tr h="559037">
                <a:tc>
                  <a:txBody>
                    <a:bodyPr/>
                    <a:lstStyle/>
                    <a:p>
                      <a:pPr algn="l" fontAlgn="ctr"/>
                      <a:r>
                        <a:rPr lang="en-IN" sz="1300" cap="none" spc="0">
                          <a:solidFill>
                            <a:schemeClr val="tx1"/>
                          </a:solidFill>
                          <a:effectLst/>
                          <a:latin typeface="inherit"/>
                        </a:rPr>
                        <a:t>409 CONFLICT</a:t>
                      </a:r>
                    </a:p>
                  </a:txBody>
                  <a:tcPr marL="71393" marR="50995" marT="6660" marB="101990"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ctr"/>
                      <a:r>
                        <a:rPr lang="en-US" sz="1300" cap="none" spc="0">
                          <a:solidFill>
                            <a:schemeClr val="tx1"/>
                          </a:solidFill>
                          <a:effectLst/>
                          <a:latin typeface="inherit"/>
                        </a:rPr>
                        <a:t>Indicates that a conflicting change has been detected during an attempt to modify a resource. The response body provides further information.</a:t>
                      </a:r>
                    </a:p>
                  </a:txBody>
                  <a:tcPr marL="71393" marR="50995" marT="6660" marB="101990"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734712767"/>
                  </a:ext>
                </a:extLst>
              </a:tr>
              <a:tr h="559037">
                <a:tc>
                  <a:txBody>
                    <a:bodyPr/>
                    <a:lstStyle/>
                    <a:p>
                      <a:pPr algn="l" fontAlgn="ctr"/>
                      <a:r>
                        <a:rPr lang="en-IN" sz="1300" cap="none" spc="0">
                          <a:solidFill>
                            <a:schemeClr val="tx1"/>
                          </a:solidFill>
                          <a:effectLst/>
                          <a:latin typeface="inherit"/>
                        </a:rPr>
                        <a:t>415 UNSUPPORTED MEDIA TYPE</a:t>
                      </a:r>
                    </a:p>
                  </a:txBody>
                  <a:tcPr marL="71393" marR="50995" marT="6660" marB="101990"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ctr"/>
                      <a:r>
                        <a:rPr lang="en-US" sz="1300" cap="none" spc="0">
                          <a:solidFill>
                            <a:schemeClr val="tx1"/>
                          </a:solidFill>
                          <a:effectLst/>
                          <a:latin typeface="inherit"/>
                        </a:rPr>
                        <a:t>The data format of the request body, specified in the Content-Type header, is unsupported by the targeted resource.</a:t>
                      </a:r>
                    </a:p>
                  </a:txBody>
                  <a:tcPr marL="71393" marR="50995" marT="6660" marB="101990"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23023921"/>
                  </a:ext>
                </a:extLst>
              </a:tr>
              <a:tr h="559037">
                <a:tc>
                  <a:txBody>
                    <a:bodyPr/>
                    <a:lstStyle/>
                    <a:p>
                      <a:pPr algn="l" fontAlgn="ctr"/>
                      <a:r>
                        <a:rPr lang="en-IN" sz="1300" cap="none" spc="0">
                          <a:solidFill>
                            <a:schemeClr val="tx1"/>
                          </a:solidFill>
                          <a:effectLst/>
                          <a:latin typeface="inherit"/>
                        </a:rPr>
                        <a:t>500 INTERNAL SERVER ERROR</a:t>
                      </a:r>
                    </a:p>
                  </a:txBody>
                  <a:tcPr marL="71393" marR="50995" marT="6660" marB="101990"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ctr"/>
                      <a:r>
                        <a:rPr lang="en-US" sz="1300" cap="none" spc="0" dirty="0">
                          <a:solidFill>
                            <a:schemeClr val="tx1"/>
                          </a:solidFill>
                          <a:effectLst/>
                          <a:latin typeface="inherit"/>
                        </a:rPr>
                        <a:t>An internal error occurred in the server. This might indicate a problem with the request, or might indicate a problem in the server side code. Error information can be found in the response body.</a:t>
                      </a:r>
                    </a:p>
                  </a:txBody>
                  <a:tcPr marL="71393" marR="50995" marT="6660" marB="101990"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412166077"/>
                  </a:ext>
                </a:extLst>
              </a:tr>
            </a:tbl>
          </a:graphicData>
        </a:graphic>
      </p:graphicFrame>
      <p:pic>
        <p:nvPicPr>
          <p:cNvPr id="5" name="Picture 4" descr="A picture containing shape">
            <a:extLst>
              <a:ext uri="{FF2B5EF4-FFF2-40B4-BE49-F238E27FC236}">
                <a16:creationId xmlns:a16="http://schemas.microsoft.com/office/drawing/2014/main" id="{A64ABA59-99B9-F076-775B-86C46B3201B8}"/>
              </a:ext>
            </a:extLst>
          </p:cNvPr>
          <p:cNvPicPr>
            <a:picLocks noChangeAspect="1"/>
          </p:cNvPicPr>
          <p:nvPr/>
        </p:nvPicPr>
        <p:blipFill rotWithShape="1">
          <a:blip r:embed="rId2">
            <a:extLst>
              <a:ext uri="{28A0092B-C50C-407E-A947-70E740481C1C}">
                <a14:useLocalDpi xmlns:a14="http://schemas.microsoft.com/office/drawing/2010/main" val="0"/>
              </a:ext>
            </a:extLst>
          </a:blip>
          <a:srcRect l="35363" b="9091"/>
          <a:stretch/>
        </p:blipFill>
        <p:spPr>
          <a:xfrm>
            <a:off x="3523488" y="10"/>
            <a:ext cx="8668512" cy="6857990"/>
          </a:xfrm>
          <a:prstGeom prst="rect">
            <a:avLst/>
          </a:prstGeom>
        </p:spPr>
      </p:pic>
    </p:spTree>
    <p:extLst>
      <p:ext uri="{BB962C8B-B14F-4D97-AF65-F5344CB8AC3E}">
        <p14:creationId xmlns:p14="http://schemas.microsoft.com/office/powerpoint/2010/main" val="2699916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0">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TextBox 5">
            <a:extLst>
              <a:ext uri="{FF2B5EF4-FFF2-40B4-BE49-F238E27FC236}">
                <a16:creationId xmlns:a16="http://schemas.microsoft.com/office/drawing/2014/main" id="{BB894BAB-5895-A936-C4C3-C82BF4B34CBC}"/>
              </a:ext>
            </a:extLst>
          </p:cNvPr>
          <p:cNvSpPr txBox="1"/>
          <p:nvPr/>
        </p:nvSpPr>
        <p:spPr>
          <a:xfrm>
            <a:off x="838200" y="365125"/>
            <a:ext cx="9842237"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0" i="0" kern="1200" dirty="0">
                <a:solidFill>
                  <a:schemeClr val="tx1"/>
                </a:solidFill>
                <a:effectLst/>
                <a:latin typeface="+mj-lt"/>
                <a:ea typeface="+mj-ea"/>
                <a:cs typeface="+mj-cs"/>
              </a:rPr>
              <a:t>Difference between REST API and SOAP API</a:t>
            </a:r>
          </a:p>
        </p:txBody>
      </p:sp>
      <p:cxnSp>
        <p:nvCxnSpPr>
          <p:cNvPr id="27" name="Straight Connector 12">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8"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9"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30"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4" name="Content Placeholder 3">
            <a:extLst>
              <a:ext uri="{FF2B5EF4-FFF2-40B4-BE49-F238E27FC236}">
                <a16:creationId xmlns:a16="http://schemas.microsoft.com/office/drawing/2014/main" id="{5E986AB3-BC92-DD7D-4C28-4B1B299C8C5E}"/>
              </a:ext>
            </a:extLst>
          </p:cNvPr>
          <p:cNvGraphicFramePr>
            <a:graphicFrameLocks noGrp="1"/>
          </p:cNvGraphicFramePr>
          <p:nvPr>
            <p:ph idx="1"/>
            <p:extLst>
              <p:ext uri="{D42A27DB-BD31-4B8C-83A1-F6EECF244321}">
                <p14:modId xmlns:p14="http://schemas.microsoft.com/office/powerpoint/2010/main" val="2741978412"/>
              </p:ext>
            </p:extLst>
          </p:nvPr>
        </p:nvGraphicFramePr>
        <p:xfrm>
          <a:off x="838199" y="1733386"/>
          <a:ext cx="10876277" cy="4870608"/>
        </p:xfrm>
        <a:graphic>
          <a:graphicData uri="http://schemas.openxmlformats.org/drawingml/2006/table">
            <a:tbl>
              <a:tblPr firstRow="1" bandRow="1"/>
              <a:tblGrid>
                <a:gridCol w="631733">
                  <a:extLst>
                    <a:ext uri="{9D8B030D-6E8A-4147-A177-3AD203B41FA5}">
                      <a16:colId xmlns:a16="http://schemas.microsoft.com/office/drawing/2014/main" val="2090234430"/>
                    </a:ext>
                  </a:extLst>
                </a:gridCol>
                <a:gridCol w="1737183">
                  <a:extLst>
                    <a:ext uri="{9D8B030D-6E8A-4147-A177-3AD203B41FA5}">
                      <a16:colId xmlns:a16="http://schemas.microsoft.com/office/drawing/2014/main" val="3716513363"/>
                    </a:ext>
                  </a:extLst>
                </a:gridCol>
                <a:gridCol w="4230487">
                  <a:extLst>
                    <a:ext uri="{9D8B030D-6E8A-4147-A177-3AD203B41FA5}">
                      <a16:colId xmlns:a16="http://schemas.microsoft.com/office/drawing/2014/main" val="2902796960"/>
                    </a:ext>
                  </a:extLst>
                </a:gridCol>
                <a:gridCol w="4276874">
                  <a:extLst>
                    <a:ext uri="{9D8B030D-6E8A-4147-A177-3AD203B41FA5}">
                      <a16:colId xmlns:a16="http://schemas.microsoft.com/office/drawing/2014/main" val="2467492443"/>
                    </a:ext>
                  </a:extLst>
                </a:gridCol>
              </a:tblGrid>
              <a:tr h="321068">
                <a:tc>
                  <a:txBody>
                    <a:bodyPr/>
                    <a:lstStyle/>
                    <a:p>
                      <a:pPr algn="l" fontAlgn="t">
                        <a:spcBef>
                          <a:spcPts val="0"/>
                        </a:spcBef>
                        <a:spcAft>
                          <a:spcPts val="0"/>
                        </a:spcAft>
                      </a:pPr>
                      <a:r>
                        <a:rPr lang="en-IN" sz="1200" b="0" i="0" u="none" strike="noStrike">
                          <a:effectLst/>
                          <a:latin typeface="Arial" panose="020B0604020202020204" pitchFamily="34" charset="0"/>
                        </a:rPr>
                        <a:t>Sr. No.</a:t>
                      </a:r>
                    </a:p>
                  </a:txBody>
                  <a:tcPr marL="31640" marR="31640" marT="31640" marB="3164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ctr" fontAlgn="t">
                        <a:spcBef>
                          <a:spcPts val="0"/>
                        </a:spcBef>
                        <a:spcAft>
                          <a:spcPts val="0"/>
                        </a:spcAft>
                      </a:pPr>
                      <a:r>
                        <a:rPr lang="en-IN" sz="1200" b="0" i="0" u="none" strike="noStrike">
                          <a:effectLst/>
                          <a:latin typeface="Arial" panose="020B0604020202020204" pitchFamily="34" charset="0"/>
                        </a:rPr>
                        <a:t>Key</a:t>
                      </a:r>
                    </a:p>
                  </a:txBody>
                  <a:tcPr marL="31640" marR="31640" marT="31640" marB="3164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ctr" fontAlgn="t">
                        <a:spcBef>
                          <a:spcPts val="0"/>
                        </a:spcBef>
                        <a:spcAft>
                          <a:spcPts val="0"/>
                        </a:spcAft>
                      </a:pPr>
                      <a:r>
                        <a:rPr lang="en-IN" sz="1200" b="0" i="0" u="none" strike="noStrike">
                          <a:effectLst/>
                          <a:latin typeface="Arial" panose="020B0604020202020204" pitchFamily="34" charset="0"/>
                        </a:rPr>
                        <a:t>REST API</a:t>
                      </a:r>
                    </a:p>
                  </a:txBody>
                  <a:tcPr marL="31640" marR="31640" marT="31640" marB="3164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ctr" fontAlgn="t">
                        <a:spcBef>
                          <a:spcPts val="0"/>
                        </a:spcBef>
                        <a:spcAft>
                          <a:spcPts val="0"/>
                        </a:spcAft>
                      </a:pPr>
                      <a:r>
                        <a:rPr lang="en-IN" sz="1200" b="0" i="0" u="none" strike="noStrike">
                          <a:effectLst/>
                          <a:latin typeface="Arial" panose="020B0604020202020204" pitchFamily="34" charset="0"/>
                        </a:rPr>
                        <a:t>SOAP API</a:t>
                      </a:r>
                    </a:p>
                  </a:txBody>
                  <a:tcPr marL="31640" marR="31640" marT="31640" marB="3164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4066438838"/>
                  </a:ext>
                </a:extLst>
              </a:tr>
              <a:tr h="531023">
                <a:tc>
                  <a:txBody>
                    <a:bodyPr/>
                    <a:lstStyle/>
                    <a:p>
                      <a:pPr algn="ctr" fontAlgn="ctr">
                        <a:spcBef>
                          <a:spcPts val="0"/>
                        </a:spcBef>
                        <a:spcAft>
                          <a:spcPts val="0"/>
                        </a:spcAft>
                      </a:pPr>
                      <a:r>
                        <a:rPr lang="en-IN" sz="1200" b="0" i="0" u="none" strike="noStrike">
                          <a:effectLst/>
                          <a:latin typeface="Arial" panose="020B0604020202020204" pitchFamily="34" charset="0"/>
                        </a:rPr>
                        <a:t>1</a:t>
                      </a:r>
                    </a:p>
                  </a:txBody>
                  <a:tcPr marL="31640" marR="31640" marT="31640" marB="3164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IN" sz="1200" b="0" i="0" u="none" strike="noStrike">
                          <a:effectLst/>
                          <a:latin typeface="Arial" panose="020B0604020202020204" pitchFamily="34" charset="0"/>
                        </a:rPr>
                        <a:t>Implementation</a:t>
                      </a:r>
                    </a:p>
                  </a:txBody>
                  <a:tcPr marL="31640" marR="31640" marT="31640" marB="3164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Rest API is implemented as it has no official standard at all because it is an architectural style.</a:t>
                      </a:r>
                    </a:p>
                  </a:txBody>
                  <a:tcPr marL="31640" marR="31640" marT="31640" marB="3164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On other hand SOAP API has an official standard because it is a protocol.</a:t>
                      </a:r>
                    </a:p>
                  </a:txBody>
                  <a:tcPr marL="31640" marR="31640" marT="31640" marB="3164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750814522"/>
                  </a:ext>
                </a:extLst>
              </a:tr>
              <a:tr h="531023">
                <a:tc>
                  <a:txBody>
                    <a:bodyPr/>
                    <a:lstStyle/>
                    <a:p>
                      <a:pPr algn="ctr" fontAlgn="ctr">
                        <a:spcBef>
                          <a:spcPts val="0"/>
                        </a:spcBef>
                        <a:spcAft>
                          <a:spcPts val="0"/>
                        </a:spcAft>
                      </a:pPr>
                      <a:r>
                        <a:rPr lang="en-IN" sz="1200" b="0" i="0" u="none" strike="noStrike">
                          <a:effectLst/>
                          <a:latin typeface="Arial" panose="020B0604020202020204" pitchFamily="34" charset="0"/>
                        </a:rPr>
                        <a:t>2</a:t>
                      </a:r>
                    </a:p>
                  </a:txBody>
                  <a:tcPr marL="31640" marR="31640" marT="31640" marB="3164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IN" sz="1200" b="0" i="0" u="none" strike="noStrike">
                          <a:effectLst/>
                          <a:latin typeface="Arial" panose="020B0604020202020204" pitchFamily="34" charset="0"/>
                        </a:rPr>
                        <a:t>Internal communication</a:t>
                      </a:r>
                    </a:p>
                  </a:txBody>
                  <a:tcPr marL="31640" marR="31640" marT="31640" marB="3164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REST APIs uses multiple standards like HTTP, JSON, URL, and XML for data communication and transfer.</a:t>
                      </a:r>
                    </a:p>
                  </a:txBody>
                  <a:tcPr marL="31640" marR="31640" marT="31640" marB="3164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SOAP APIs is largely based and uses only HTTP and XML.</a:t>
                      </a:r>
                    </a:p>
                  </a:txBody>
                  <a:tcPr marL="31640" marR="31640" marT="31640" marB="3164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714898974"/>
                  </a:ext>
                </a:extLst>
              </a:tr>
              <a:tr h="740980">
                <a:tc>
                  <a:txBody>
                    <a:bodyPr/>
                    <a:lstStyle/>
                    <a:p>
                      <a:pPr algn="ctr" fontAlgn="ctr">
                        <a:spcBef>
                          <a:spcPts val="0"/>
                        </a:spcBef>
                        <a:spcAft>
                          <a:spcPts val="0"/>
                        </a:spcAft>
                      </a:pPr>
                      <a:r>
                        <a:rPr lang="en-IN" sz="1200" b="0" i="0" u="none" strike="noStrike">
                          <a:effectLst/>
                          <a:latin typeface="Arial" panose="020B0604020202020204" pitchFamily="34" charset="0"/>
                        </a:rPr>
                        <a:t>3</a:t>
                      </a:r>
                    </a:p>
                  </a:txBody>
                  <a:tcPr marL="31640" marR="31640" marT="31640" marB="3164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IN" sz="1200" b="0" i="0" u="none" strike="noStrike" dirty="0">
                          <a:effectLst/>
                          <a:latin typeface="Arial" panose="020B0604020202020204" pitchFamily="34" charset="0"/>
                        </a:rPr>
                        <a:t>Resource requirement</a:t>
                      </a:r>
                    </a:p>
                  </a:txBody>
                  <a:tcPr marL="31640" marR="31640" marT="31640" marB="3164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As REST API deploys and uses multiple standards as stated above, so it takes fewer resources and bandwidth as compared to SOAP API.</a:t>
                      </a:r>
                    </a:p>
                  </a:txBody>
                  <a:tcPr marL="31640" marR="31640" marT="31640" marB="3164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On other hand Soap API requires more resource and bandwidth as it needs to convert the data in XML which increases its payload and results in the large sized file.</a:t>
                      </a:r>
                    </a:p>
                  </a:txBody>
                  <a:tcPr marL="31640" marR="31640" marT="31640" marB="3164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20858351"/>
                  </a:ext>
                </a:extLst>
              </a:tr>
              <a:tr h="531023">
                <a:tc>
                  <a:txBody>
                    <a:bodyPr/>
                    <a:lstStyle/>
                    <a:p>
                      <a:pPr algn="ctr" fontAlgn="ctr">
                        <a:spcBef>
                          <a:spcPts val="0"/>
                        </a:spcBef>
                        <a:spcAft>
                          <a:spcPts val="0"/>
                        </a:spcAft>
                      </a:pPr>
                      <a:r>
                        <a:rPr lang="en-IN" sz="1200" b="0" i="0" u="none" strike="noStrike">
                          <a:effectLst/>
                          <a:latin typeface="Arial" panose="020B0604020202020204" pitchFamily="34" charset="0"/>
                        </a:rPr>
                        <a:t>4</a:t>
                      </a:r>
                    </a:p>
                  </a:txBody>
                  <a:tcPr marL="31640" marR="31640" marT="31640" marB="3164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IN" sz="1200" b="0" i="0" u="none" strike="noStrike">
                          <a:effectLst/>
                          <a:latin typeface="Arial" panose="020B0604020202020204" pitchFamily="34" charset="0"/>
                        </a:rPr>
                        <a:t>Description</a:t>
                      </a:r>
                    </a:p>
                  </a:txBody>
                  <a:tcPr marL="31640" marR="31640" marT="31640" marB="3164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REST API uses Web Application Description Language for describing the functionalities being offered by web services.</a:t>
                      </a:r>
                    </a:p>
                  </a:txBody>
                  <a:tcPr marL="31640" marR="31640" marT="31640" marB="3164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On other hand SOAP API used Web Services Description language for the same.</a:t>
                      </a:r>
                    </a:p>
                  </a:txBody>
                  <a:tcPr marL="31640" marR="31640" marT="31640" marB="3164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264401840"/>
                  </a:ext>
                </a:extLst>
              </a:tr>
              <a:tr h="943488">
                <a:tc>
                  <a:txBody>
                    <a:bodyPr/>
                    <a:lstStyle/>
                    <a:p>
                      <a:pPr algn="ctr" fontAlgn="ctr">
                        <a:spcBef>
                          <a:spcPts val="0"/>
                        </a:spcBef>
                        <a:spcAft>
                          <a:spcPts val="0"/>
                        </a:spcAft>
                      </a:pPr>
                      <a:r>
                        <a:rPr lang="en-IN" sz="1200" b="0" i="0" u="none" strike="noStrike">
                          <a:effectLst/>
                          <a:latin typeface="Arial" panose="020B0604020202020204" pitchFamily="34" charset="0"/>
                        </a:rPr>
                        <a:t>5</a:t>
                      </a:r>
                    </a:p>
                  </a:txBody>
                  <a:tcPr marL="31640" marR="31640" marT="31640" marB="3164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IN" sz="1200" b="0" i="0" u="none" strike="noStrike">
                          <a:effectLst/>
                          <a:latin typeface="Arial" panose="020B0604020202020204" pitchFamily="34" charset="0"/>
                        </a:rPr>
                        <a:t>Security</a:t>
                      </a:r>
                    </a:p>
                  </a:txBody>
                  <a:tcPr marL="31640" marR="31640" marT="31640" marB="3164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REST has SSL and HTTPS for security.</a:t>
                      </a:r>
                    </a:p>
                  </a:txBody>
                  <a:tcPr marL="31640" marR="31640" marT="31640" marB="3164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On other hand SOAP has SSL( Secure Socket Layer) and WS-security due to which in the cases like Bank Account Password, Card Number, etc. SOAP is preferred over REST.</a:t>
                      </a:r>
                    </a:p>
                  </a:txBody>
                  <a:tcPr marL="31640" marR="31640" marT="31640" marB="3164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265359805"/>
                  </a:ext>
                </a:extLst>
              </a:tr>
              <a:tr h="531023">
                <a:tc>
                  <a:txBody>
                    <a:bodyPr/>
                    <a:lstStyle/>
                    <a:p>
                      <a:pPr algn="ctr" fontAlgn="ctr">
                        <a:spcBef>
                          <a:spcPts val="0"/>
                        </a:spcBef>
                        <a:spcAft>
                          <a:spcPts val="0"/>
                        </a:spcAft>
                      </a:pPr>
                      <a:r>
                        <a:rPr lang="en-IN" sz="1200" b="0" i="0" u="none" strike="noStrike">
                          <a:effectLst/>
                          <a:latin typeface="Arial" panose="020B0604020202020204" pitchFamily="34" charset="0"/>
                        </a:rPr>
                        <a:t>6</a:t>
                      </a:r>
                    </a:p>
                  </a:txBody>
                  <a:tcPr marL="31640" marR="31640" marT="31640" marB="3164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IN" sz="1200" b="0" i="0" u="none" strike="noStrike">
                          <a:effectLst/>
                          <a:latin typeface="Arial" panose="020B0604020202020204" pitchFamily="34" charset="0"/>
                        </a:rPr>
                        <a:t>Abbreviation</a:t>
                      </a:r>
                    </a:p>
                  </a:txBody>
                  <a:tcPr marL="31640" marR="31640" marT="31640" marB="3164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REST stands for Representational State Transfer.</a:t>
                      </a:r>
                    </a:p>
                  </a:txBody>
                  <a:tcPr marL="31640" marR="31640" marT="31640" marB="3164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On other hand SOAP stands for Simple Object Access Protocol</a:t>
                      </a:r>
                    </a:p>
                  </a:txBody>
                  <a:tcPr marL="31640" marR="31640" marT="31640" marB="3164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963964744"/>
                  </a:ext>
                </a:extLst>
              </a:tr>
              <a:tr h="740980">
                <a:tc>
                  <a:txBody>
                    <a:bodyPr/>
                    <a:lstStyle/>
                    <a:p>
                      <a:pPr algn="ctr" fontAlgn="ctr">
                        <a:spcBef>
                          <a:spcPts val="0"/>
                        </a:spcBef>
                        <a:spcAft>
                          <a:spcPts val="0"/>
                        </a:spcAft>
                      </a:pPr>
                      <a:r>
                        <a:rPr lang="en-IN" sz="1200" b="0" i="0" u="none" strike="noStrike">
                          <a:effectLst/>
                          <a:latin typeface="Arial" panose="020B0604020202020204" pitchFamily="34" charset="0"/>
                        </a:rPr>
                        <a:t>7</a:t>
                      </a:r>
                    </a:p>
                  </a:txBody>
                  <a:tcPr marL="31640" marR="31640" marT="31640" marB="3164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IN" sz="1200" b="0" i="0" u="none" strike="noStrike">
                          <a:effectLst/>
                          <a:latin typeface="Arial" panose="020B0604020202020204" pitchFamily="34" charset="0"/>
                        </a:rPr>
                        <a:t>Interchange</a:t>
                      </a:r>
                    </a:p>
                  </a:txBody>
                  <a:tcPr marL="31640" marR="31640" marT="31640" marB="3164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REST can make use of SOAP as the underlying protocol for web services, because in the end it is just an architectural pattern.</a:t>
                      </a:r>
                    </a:p>
                  </a:txBody>
                  <a:tcPr marL="31640" marR="31640" marT="31640" marB="3164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dirty="0">
                          <a:effectLst/>
                          <a:latin typeface="Arial" panose="020B0604020202020204" pitchFamily="34" charset="0"/>
                        </a:rPr>
                        <a:t>On other hand SOAP cannot make use of REST since SOAP is a protocol and REST is an architectural pattern.</a:t>
                      </a:r>
                    </a:p>
                  </a:txBody>
                  <a:tcPr marL="31640" marR="31640" marT="31640" marB="3164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31542750"/>
                  </a:ext>
                </a:extLst>
              </a:tr>
            </a:tbl>
          </a:graphicData>
        </a:graphic>
      </p:graphicFrame>
      <p:pic>
        <p:nvPicPr>
          <p:cNvPr id="7" name="Picture 6" descr="A picture containing shape">
            <a:extLst>
              <a:ext uri="{FF2B5EF4-FFF2-40B4-BE49-F238E27FC236}">
                <a16:creationId xmlns:a16="http://schemas.microsoft.com/office/drawing/2014/main" id="{E26EC9FD-7533-AFE3-60B8-34F54995B90F}"/>
              </a:ext>
            </a:extLst>
          </p:cNvPr>
          <p:cNvPicPr>
            <a:picLocks noChangeAspect="1"/>
          </p:cNvPicPr>
          <p:nvPr/>
        </p:nvPicPr>
        <p:blipFill rotWithShape="1">
          <a:blip r:embed="rId2">
            <a:extLst>
              <a:ext uri="{28A0092B-C50C-407E-A947-70E740481C1C}">
                <a14:useLocalDpi xmlns:a14="http://schemas.microsoft.com/office/drawing/2010/main" val="0"/>
              </a:ext>
            </a:extLst>
          </a:blip>
          <a:srcRect l="35363" b="9091"/>
          <a:stretch/>
        </p:blipFill>
        <p:spPr>
          <a:xfrm>
            <a:off x="3523488" y="0"/>
            <a:ext cx="8668512" cy="6857990"/>
          </a:xfrm>
          <a:prstGeom prst="rect">
            <a:avLst/>
          </a:prstGeom>
        </p:spPr>
      </p:pic>
    </p:spTree>
    <p:extLst>
      <p:ext uri="{BB962C8B-B14F-4D97-AF65-F5344CB8AC3E}">
        <p14:creationId xmlns:p14="http://schemas.microsoft.com/office/powerpoint/2010/main" val="3186846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0A9654F-2BCB-A781-0F28-7C31B306B825}"/>
              </a:ext>
            </a:extLst>
          </p:cNvPr>
          <p:cNvGraphicFramePr>
            <a:graphicFrameLocks noGrp="1"/>
          </p:cNvGraphicFramePr>
          <p:nvPr>
            <p:extLst>
              <p:ext uri="{D42A27DB-BD31-4B8C-83A1-F6EECF244321}">
                <p14:modId xmlns:p14="http://schemas.microsoft.com/office/powerpoint/2010/main" val="2474347138"/>
              </p:ext>
            </p:extLst>
          </p:nvPr>
        </p:nvGraphicFramePr>
        <p:xfrm>
          <a:off x="2469885" y="850265"/>
          <a:ext cx="7252230" cy="5417072"/>
        </p:xfrm>
        <a:graphic>
          <a:graphicData uri="http://schemas.openxmlformats.org/drawingml/2006/table">
            <a:tbl>
              <a:tblPr/>
              <a:tblGrid>
                <a:gridCol w="2417410">
                  <a:extLst>
                    <a:ext uri="{9D8B030D-6E8A-4147-A177-3AD203B41FA5}">
                      <a16:colId xmlns:a16="http://schemas.microsoft.com/office/drawing/2014/main" val="3075924513"/>
                    </a:ext>
                  </a:extLst>
                </a:gridCol>
                <a:gridCol w="2417410">
                  <a:extLst>
                    <a:ext uri="{9D8B030D-6E8A-4147-A177-3AD203B41FA5}">
                      <a16:colId xmlns:a16="http://schemas.microsoft.com/office/drawing/2014/main" val="3231238533"/>
                    </a:ext>
                  </a:extLst>
                </a:gridCol>
                <a:gridCol w="2417410">
                  <a:extLst>
                    <a:ext uri="{9D8B030D-6E8A-4147-A177-3AD203B41FA5}">
                      <a16:colId xmlns:a16="http://schemas.microsoft.com/office/drawing/2014/main" val="1158906405"/>
                    </a:ext>
                  </a:extLst>
                </a:gridCol>
              </a:tblGrid>
              <a:tr h="252251">
                <a:tc>
                  <a:txBody>
                    <a:bodyPr/>
                    <a:lstStyle/>
                    <a:p>
                      <a:endParaRPr lang="en-IN" sz="1200" dirty="0">
                        <a:effectLst/>
                      </a:endParaRPr>
                    </a:p>
                    <a:p>
                      <a:endParaRPr lang="en-IN" sz="1200" dirty="0">
                        <a:effectLst/>
                      </a:endParaRPr>
                    </a:p>
                    <a:p>
                      <a:endParaRPr lang="en-IN" sz="1200" dirty="0">
                        <a:effectLst/>
                      </a:endParaRPr>
                    </a:p>
                    <a:p>
                      <a:r>
                        <a:rPr lang="en-IN" sz="1200" dirty="0">
                          <a:effectLst/>
                        </a:rPr>
                        <a:t>Stands for </a:t>
                      </a:r>
                    </a:p>
                  </a:txBody>
                  <a:tcPr marL="63063" marR="63063" marT="31531" marB="31531" anchor="ctr">
                    <a:lnL>
                      <a:noFill/>
                    </a:lnL>
                    <a:lnR>
                      <a:noFill/>
                    </a:lnR>
                    <a:lnT>
                      <a:noFill/>
                    </a:lnT>
                    <a:lnB>
                      <a:noFill/>
                    </a:lnB>
                    <a:solidFill>
                      <a:srgbClr val="FBFBFB"/>
                    </a:solidFill>
                  </a:tcPr>
                </a:tc>
                <a:tc>
                  <a:txBody>
                    <a:bodyPr/>
                    <a:lstStyle/>
                    <a:p>
                      <a:endParaRPr lang="en-IN" sz="1200" dirty="0">
                        <a:effectLst/>
                      </a:endParaRPr>
                    </a:p>
                    <a:p>
                      <a:r>
                        <a:rPr lang="en-IN" sz="1200" dirty="0">
                          <a:effectLst/>
                        </a:rPr>
                        <a:t>                  SOAP</a:t>
                      </a:r>
                    </a:p>
                    <a:p>
                      <a:endParaRPr lang="en-IN" sz="1200" dirty="0">
                        <a:effectLst/>
                      </a:endParaRPr>
                    </a:p>
                    <a:p>
                      <a:r>
                        <a:rPr lang="en-IN" sz="1200" dirty="0">
                          <a:effectLst/>
                        </a:rPr>
                        <a:t>Simple Object Access Protocol</a:t>
                      </a:r>
                    </a:p>
                  </a:txBody>
                  <a:tcPr marL="63063" marR="63063" marT="31531" marB="31531" anchor="ctr">
                    <a:lnL>
                      <a:noFill/>
                    </a:lnL>
                    <a:lnR>
                      <a:noFill/>
                    </a:lnR>
                    <a:lnT>
                      <a:noFill/>
                    </a:lnT>
                    <a:lnB>
                      <a:noFill/>
                    </a:lnB>
                    <a:solidFill>
                      <a:srgbClr val="FBFBFB"/>
                    </a:solidFill>
                  </a:tcPr>
                </a:tc>
                <a:tc>
                  <a:txBody>
                    <a:bodyPr/>
                    <a:lstStyle/>
                    <a:p>
                      <a:endParaRPr lang="en-IN" sz="1200" dirty="0">
                        <a:effectLst/>
                      </a:endParaRPr>
                    </a:p>
                    <a:p>
                      <a:r>
                        <a:rPr lang="en-IN" sz="1200" dirty="0">
                          <a:effectLst/>
                        </a:rPr>
                        <a:t>                       REST</a:t>
                      </a:r>
                    </a:p>
                    <a:p>
                      <a:endParaRPr lang="en-IN" sz="1200" dirty="0">
                        <a:effectLst/>
                      </a:endParaRPr>
                    </a:p>
                    <a:p>
                      <a:r>
                        <a:rPr lang="en-IN" sz="1200" dirty="0">
                          <a:effectLst/>
                        </a:rPr>
                        <a:t>Representational State Transfer</a:t>
                      </a:r>
                    </a:p>
                  </a:txBody>
                  <a:tcPr marL="63063" marR="63063" marT="31531" marB="31531" anchor="ctr">
                    <a:lnL>
                      <a:noFill/>
                    </a:lnL>
                    <a:lnR>
                      <a:noFill/>
                    </a:lnR>
                    <a:lnT>
                      <a:noFill/>
                    </a:lnT>
                    <a:lnB>
                      <a:noFill/>
                    </a:lnB>
                    <a:solidFill>
                      <a:srgbClr val="FBFBFB"/>
                    </a:solidFill>
                  </a:tcPr>
                </a:tc>
                <a:extLst>
                  <a:ext uri="{0D108BD9-81ED-4DB2-BD59-A6C34878D82A}">
                    <a16:rowId xmlns:a16="http://schemas.microsoft.com/office/drawing/2014/main" val="1239749453"/>
                  </a:ext>
                </a:extLst>
              </a:tr>
              <a:tr h="630629">
                <a:tc>
                  <a:txBody>
                    <a:bodyPr/>
                    <a:lstStyle/>
                    <a:p>
                      <a:r>
                        <a:rPr lang="en-IN" sz="1200">
                          <a:effectLst/>
                        </a:rPr>
                        <a:t>What is it?</a:t>
                      </a:r>
                    </a:p>
                  </a:txBody>
                  <a:tcPr marL="63063" marR="63063" marT="31531" marB="31531" anchor="ctr">
                    <a:lnL>
                      <a:noFill/>
                    </a:lnL>
                    <a:lnR>
                      <a:noFill/>
                    </a:lnR>
                    <a:lnT>
                      <a:noFill/>
                    </a:lnT>
                    <a:lnB>
                      <a:noFill/>
                    </a:lnB>
                    <a:solidFill>
                      <a:srgbClr val="FBFBFB"/>
                    </a:solidFill>
                  </a:tcPr>
                </a:tc>
                <a:tc>
                  <a:txBody>
                    <a:bodyPr/>
                    <a:lstStyle/>
                    <a:p>
                      <a:endParaRPr lang="en-US" sz="1200" dirty="0">
                        <a:effectLst/>
                      </a:endParaRPr>
                    </a:p>
                    <a:p>
                      <a:r>
                        <a:rPr lang="en-US" sz="1200" dirty="0">
                          <a:effectLst/>
                        </a:rPr>
                        <a:t>SOAP is a protocol for communication between applications</a:t>
                      </a:r>
                    </a:p>
                    <a:p>
                      <a:endParaRPr lang="en-US" sz="1200" dirty="0">
                        <a:effectLst/>
                      </a:endParaRPr>
                    </a:p>
                  </a:txBody>
                  <a:tcPr marL="63063" marR="63063" marT="31531" marB="31531" anchor="ctr">
                    <a:lnL>
                      <a:noFill/>
                    </a:lnL>
                    <a:lnR>
                      <a:noFill/>
                    </a:lnR>
                    <a:lnT>
                      <a:noFill/>
                    </a:lnT>
                    <a:lnB>
                      <a:noFill/>
                    </a:lnB>
                    <a:solidFill>
                      <a:srgbClr val="FBFBFB"/>
                    </a:solidFill>
                  </a:tcPr>
                </a:tc>
                <a:tc>
                  <a:txBody>
                    <a:bodyPr/>
                    <a:lstStyle/>
                    <a:p>
                      <a:endParaRPr lang="en-US" sz="1200" dirty="0">
                        <a:effectLst/>
                      </a:endParaRPr>
                    </a:p>
                    <a:p>
                      <a:r>
                        <a:rPr lang="en-US" sz="1200" dirty="0">
                          <a:effectLst/>
                        </a:rPr>
                        <a:t>REST is an architecture style for designing communication interfaces.</a:t>
                      </a:r>
                    </a:p>
                  </a:txBody>
                  <a:tcPr marL="63063" marR="63063" marT="31531" marB="31531" anchor="ctr">
                    <a:lnL>
                      <a:noFill/>
                    </a:lnL>
                    <a:lnR>
                      <a:noFill/>
                    </a:lnR>
                    <a:lnT>
                      <a:noFill/>
                    </a:lnT>
                    <a:lnB>
                      <a:noFill/>
                    </a:lnB>
                    <a:solidFill>
                      <a:srgbClr val="FBFBFB"/>
                    </a:solidFill>
                  </a:tcPr>
                </a:tc>
                <a:extLst>
                  <a:ext uri="{0D108BD9-81ED-4DB2-BD59-A6C34878D82A}">
                    <a16:rowId xmlns:a16="http://schemas.microsoft.com/office/drawing/2014/main" val="3412218600"/>
                  </a:ext>
                </a:extLst>
              </a:tr>
              <a:tr h="252251">
                <a:tc>
                  <a:txBody>
                    <a:bodyPr/>
                    <a:lstStyle/>
                    <a:p>
                      <a:r>
                        <a:rPr lang="en-IN" sz="1200">
                          <a:effectLst/>
                        </a:rPr>
                        <a:t>Design</a:t>
                      </a:r>
                    </a:p>
                  </a:txBody>
                  <a:tcPr marL="63063" marR="63063" marT="31531" marB="31531" anchor="ctr">
                    <a:lnL>
                      <a:noFill/>
                    </a:lnL>
                    <a:lnR>
                      <a:noFill/>
                    </a:lnR>
                    <a:lnT>
                      <a:noFill/>
                    </a:lnT>
                    <a:lnB>
                      <a:noFill/>
                    </a:lnB>
                    <a:solidFill>
                      <a:srgbClr val="FBFBFB"/>
                    </a:solidFill>
                  </a:tcPr>
                </a:tc>
                <a:tc>
                  <a:txBody>
                    <a:bodyPr/>
                    <a:lstStyle/>
                    <a:p>
                      <a:r>
                        <a:rPr lang="en-US" sz="1200">
                          <a:effectLst/>
                        </a:rPr>
                        <a:t>SOAP API exposes the operation.</a:t>
                      </a:r>
                    </a:p>
                  </a:txBody>
                  <a:tcPr marL="63063" marR="63063" marT="31531" marB="31531" anchor="ctr">
                    <a:lnL>
                      <a:noFill/>
                    </a:lnL>
                    <a:lnR>
                      <a:noFill/>
                    </a:lnR>
                    <a:lnT>
                      <a:noFill/>
                    </a:lnT>
                    <a:lnB>
                      <a:noFill/>
                    </a:lnB>
                    <a:solidFill>
                      <a:srgbClr val="FBFBFB"/>
                    </a:solidFill>
                  </a:tcPr>
                </a:tc>
                <a:tc>
                  <a:txBody>
                    <a:bodyPr/>
                    <a:lstStyle/>
                    <a:p>
                      <a:r>
                        <a:rPr lang="en-US" sz="1200" dirty="0">
                          <a:effectLst/>
                        </a:rPr>
                        <a:t>REST API exposes the data.</a:t>
                      </a:r>
                    </a:p>
                    <a:p>
                      <a:endParaRPr lang="en-US" sz="1200" dirty="0">
                        <a:effectLst/>
                      </a:endParaRPr>
                    </a:p>
                  </a:txBody>
                  <a:tcPr marL="63063" marR="63063" marT="31531" marB="31531" anchor="ctr">
                    <a:lnL>
                      <a:noFill/>
                    </a:lnL>
                    <a:lnR>
                      <a:noFill/>
                    </a:lnR>
                    <a:lnT>
                      <a:noFill/>
                    </a:lnT>
                    <a:lnB>
                      <a:noFill/>
                    </a:lnB>
                    <a:solidFill>
                      <a:srgbClr val="FBFBFB"/>
                    </a:solidFill>
                  </a:tcPr>
                </a:tc>
                <a:extLst>
                  <a:ext uri="{0D108BD9-81ED-4DB2-BD59-A6C34878D82A}">
                    <a16:rowId xmlns:a16="http://schemas.microsoft.com/office/drawing/2014/main" val="960916990"/>
                  </a:ext>
                </a:extLst>
              </a:tr>
              <a:tr h="441440">
                <a:tc>
                  <a:txBody>
                    <a:bodyPr/>
                    <a:lstStyle/>
                    <a:p>
                      <a:r>
                        <a:rPr lang="en-IN" sz="1200">
                          <a:effectLst/>
                        </a:rPr>
                        <a:t>Transport Protocol</a:t>
                      </a:r>
                    </a:p>
                  </a:txBody>
                  <a:tcPr marL="63063" marR="63063" marT="31531" marB="31531" anchor="ctr">
                    <a:lnL>
                      <a:noFill/>
                    </a:lnL>
                    <a:lnR>
                      <a:noFill/>
                    </a:lnR>
                    <a:lnT>
                      <a:noFill/>
                    </a:lnT>
                    <a:lnB>
                      <a:noFill/>
                    </a:lnB>
                    <a:solidFill>
                      <a:srgbClr val="FBFBFB"/>
                    </a:solidFill>
                  </a:tcPr>
                </a:tc>
                <a:tc>
                  <a:txBody>
                    <a:bodyPr/>
                    <a:lstStyle/>
                    <a:p>
                      <a:r>
                        <a:rPr lang="en-US" sz="1200">
                          <a:effectLst/>
                        </a:rPr>
                        <a:t>SOAP is independent and can work with any transport protocol.</a:t>
                      </a:r>
                    </a:p>
                  </a:txBody>
                  <a:tcPr marL="63063" marR="63063" marT="31531" marB="31531" anchor="ctr">
                    <a:lnL>
                      <a:noFill/>
                    </a:lnL>
                    <a:lnR>
                      <a:noFill/>
                    </a:lnR>
                    <a:lnT>
                      <a:noFill/>
                    </a:lnT>
                    <a:lnB>
                      <a:noFill/>
                    </a:lnB>
                    <a:solidFill>
                      <a:srgbClr val="FBFBFB"/>
                    </a:solidFill>
                  </a:tcPr>
                </a:tc>
                <a:tc>
                  <a:txBody>
                    <a:bodyPr/>
                    <a:lstStyle/>
                    <a:p>
                      <a:r>
                        <a:rPr lang="en-US" sz="1200" dirty="0">
                          <a:effectLst/>
                        </a:rPr>
                        <a:t>REST works only with HTTPS.</a:t>
                      </a:r>
                    </a:p>
                  </a:txBody>
                  <a:tcPr marL="63063" marR="63063" marT="31531" marB="31531" anchor="ctr">
                    <a:lnL>
                      <a:noFill/>
                    </a:lnL>
                    <a:lnR>
                      <a:noFill/>
                    </a:lnR>
                    <a:lnT>
                      <a:noFill/>
                    </a:lnT>
                    <a:lnB>
                      <a:noFill/>
                    </a:lnB>
                    <a:solidFill>
                      <a:srgbClr val="FBFBFB"/>
                    </a:solidFill>
                  </a:tcPr>
                </a:tc>
                <a:extLst>
                  <a:ext uri="{0D108BD9-81ED-4DB2-BD59-A6C34878D82A}">
                    <a16:rowId xmlns:a16="http://schemas.microsoft.com/office/drawing/2014/main" val="2525404253"/>
                  </a:ext>
                </a:extLst>
              </a:tr>
              <a:tr h="441440">
                <a:tc>
                  <a:txBody>
                    <a:bodyPr/>
                    <a:lstStyle/>
                    <a:p>
                      <a:r>
                        <a:rPr lang="en-IN" sz="1200" dirty="0">
                          <a:effectLst/>
                        </a:rPr>
                        <a:t>Data format</a:t>
                      </a:r>
                    </a:p>
                  </a:txBody>
                  <a:tcPr marL="63063" marR="63063" marT="31531" marB="31531" anchor="ctr">
                    <a:lnL>
                      <a:noFill/>
                    </a:lnL>
                    <a:lnR>
                      <a:noFill/>
                    </a:lnR>
                    <a:lnT>
                      <a:noFill/>
                    </a:lnT>
                    <a:lnB>
                      <a:noFill/>
                    </a:lnB>
                    <a:solidFill>
                      <a:srgbClr val="FBFBFB"/>
                    </a:solidFill>
                  </a:tcPr>
                </a:tc>
                <a:tc>
                  <a:txBody>
                    <a:bodyPr/>
                    <a:lstStyle/>
                    <a:p>
                      <a:r>
                        <a:rPr lang="en-US" sz="1200">
                          <a:effectLst/>
                        </a:rPr>
                        <a:t>SOAP supports only XML data exchange.</a:t>
                      </a:r>
                    </a:p>
                  </a:txBody>
                  <a:tcPr marL="63063" marR="63063" marT="31531" marB="31531" anchor="ctr">
                    <a:lnL>
                      <a:noFill/>
                    </a:lnL>
                    <a:lnR>
                      <a:noFill/>
                    </a:lnR>
                    <a:lnT>
                      <a:noFill/>
                    </a:lnT>
                    <a:lnB>
                      <a:noFill/>
                    </a:lnB>
                    <a:solidFill>
                      <a:srgbClr val="FBFBFB"/>
                    </a:solidFill>
                  </a:tcPr>
                </a:tc>
                <a:tc>
                  <a:txBody>
                    <a:bodyPr/>
                    <a:lstStyle/>
                    <a:p>
                      <a:r>
                        <a:rPr lang="en-US" sz="1200">
                          <a:effectLst/>
                        </a:rPr>
                        <a:t>REST supports XML, JSON, plain text, HTML.</a:t>
                      </a:r>
                    </a:p>
                  </a:txBody>
                  <a:tcPr marL="63063" marR="63063" marT="31531" marB="31531" anchor="ctr">
                    <a:lnL>
                      <a:noFill/>
                    </a:lnL>
                    <a:lnR>
                      <a:noFill/>
                    </a:lnR>
                    <a:lnT>
                      <a:noFill/>
                    </a:lnT>
                    <a:lnB>
                      <a:noFill/>
                    </a:lnB>
                    <a:solidFill>
                      <a:srgbClr val="FBFBFB"/>
                    </a:solidFill>
                  </a:tcPr>
                </a:tc>
                <a:extLst>
                  <a:ext uri="{0D108BD9-81ED-4DB2-BD59-A6C34878D82A}">
                    <a16:rowId xmlns:a16="http://schemas.microsoft.com/office/drawing/2014/main" val="3328364583"/>
                  </a:ext>
                </a:extLst>
              </a:tr>
              <a:tr h="630629">
                <a:tc>
                  <a:txBody>
                    <a:bodyPr/>
                    <a:lstStyle/>
                    <a:p>
                      <a:r>
                        <a:rPr lang="en-IN" sz="1200">
                          <a:effectLst/>
                        </a:rPr>
                        <a:t>Performance</a:t>
                      </a:r>
                    </a:p>
                  </a:txBody>
                  <a:tcPr marL="63063" marR="63063" marT="31531" marB="31531" anchor="ctr">
                    <a:lnL>
                      <a:noFill/>
                    </a:lnL>
                    <a:lnR>
                      <a:noFill/>
                    </a:lnR>
                    <a:lnT>
                      <a:noFill/>
                    </a:lnT>
                    <a:lnB>
                      <a:noFill/>
                    </a:lnB>
                    <a:solidFill>
                      <a:srgbClr val="FBFBFB"/>
                    </a:solidFill>
                  </a:tcPr>
                </a:tc>
                <a:tc>
                  <a:txBody>
                    <a:bodyPr/>
                    <a:lstStyle/>
                    <a:p>
                      <a:r>
                        <a:rPr lang="en-US" sz="1200">
                          <a:effectLst/>
                        </a:rPr>
                        <a:t>SOAP messages are larger, which makes communication slower.</a:t>
                      </a:r>
                    </a:p>
                  </a:txBody>
                  <a:tcPr marL="63063" marR="63063" marT="31531" marB="31531" anchor="ctr">
                    <a:lnL>
                      <a:noFill/>
                    </a:lnL>
                    <a:lnR>
                      <a:noFill/>
                    </a:lnR>
                    <a:lnT>
                      <a:noFill/>
                    </a:lnT>
                    <a:lnB>
                      <a:noFill/>
                    </a:lnB>
                    <a:solidFill>
                      <a:srgbClr val="FBFBFB"/>
                    </a:solidFill>
                  </a:tcPr>
                </a:tc>
                <a:tc>
                  <a:txBody>
                    <a:bodyPr/>
                    <a:lstStyle/>
                    <a:p>
                      <a:r>
                        <a:rPr lang="en-US" sz="1200">
                          <a:effectLst/>
                        </a:rPr>
                        <a:t>REST has faster performance due to smaller messages and caching support.</a:t>
                      </a:r>
                    </a:p>
                  </a:txBody>
                  <a:tcPr marL="63063" marR="63063" marT="31531" marB="31531" anchor="ctr">
                    <a:lnL>
                      <a:noFill/>
                    </a:lnL>
                    <a:lnR>
                      <a:noFill/>
                    </a:lnR>
                    <a:lnT>
                      <a:noFill/>
                    </a:lnT>
                    <a:lnB>
                      <a:noFill/>
                    </a:lnB>
                    <a:solidFill>
                      <a:srgbClr val="FBFBFB"/>
                    </a:solidFill>
                  </a:tcPr>
                </a:tc>
                <a:extLst>
                  <a:ext uri="{0D108BD9-81ED-4DB2-BD59-A6C34878D82A}">
                    <a16:rowId xmlns:a16="http://schemas.microsoft.com/office/drawing/2014/main" val="1079943873"/>
                  </a:ext>
                </a:extLst>
              </a:tr>
              <a:tr h="819817">
                <a:tc>
                  <a:txBody>
                    <a:bodyPr/>
                    <a:lstStyle/>
                    <a:p>
                      <a:r>
                        <a:rPr lang="en-IN" sz="1200">
                          <a:effectLst/>
                        </a:rPr>
                        <a:t>Scalability</a:t>
                      </a:r>
                    </a:p>
                  </a:txBody>
                  <a:tcPr marL="63063" marR="63063" marT="31531" marB="31531" anchor="ctr">
                    <a:lnL>
                      <a:noFill/>
                    </a:lnL>
                    <a:lnR>
                      <a:noFill/>
                    </a:lnR>
                    <a:lnT>
                      <a:noFill/>
                    </a:lnT>
                    <a:lnB>
                      <a:noFill/>
                    </a:lnB>
                    <a:solidFill>
                      <a:srgbClr val="FBFBFB"/>
                    </a:solidFill>
                  </a:tcPr>
                </a:tc>
                <a:tc>
                  <a:txBody>
                    <a:bodyPr/>
                    <a:lstStyle/>
                    <a:p>
                      <a:r>
                        <a:rPr lang="en-US" sz="1200">
                          <a:effectLst/>
                        </a:rPr>
                        <a:t>SOAP is difficult to scale. The server maintains state by storing all previous messages exchanged with a client.</a:t>
                      </a:r>
                    </a:p>
                  </a:txBody>
                  <a:tcPr marL="63063" marR="63063" marT="31531" marB="31531" anchor="ctr">
                    <a:lnL>
                      <a:noFill/>
                    </a:lnL>
                    <a:lnR>
                      <a:noFill/>
                    </a:lnR>
                    <a:lnT>
                      <a:noFill/>
                    </a:lnT>
                    <a:lnB>
                      <a:noFill/>
                    </a:lnB>
                    <a:solidFill>
                      <a:srgbClr val="FBFBFB"/>
                    </a:solidFill>
                  </a:tcPr>
                </a:tc>
                <a:tc>
                  <a:txBody>
                    <a:bodyPr/>
                    <a:lstStyle/>
                    <a:p>
                      <a:r>
                        <a:rPr lang="en-US" sz="1200">
                          <a:effectLst/>
                        </a:rPr>
                        <a:t>REST is easy to scale. It’s stateless, so every message is processed independently of previous messages.</a:t>
                      </a:r>
                    </a:p>
                  </a:txBody>
                  <a:tcPr marL="63063" marR="63063" marT="31531" marB="31531" anchor="ctr">
                    <a:lnL>
                      <a:noFill/>
                    </a:lnL>
                    <a:lnR>
                      <a:noFill/>
                    </a:lnR>
                    <a:lnT>
                      <a:noFill/>
                    </a:lnT>
                    <a:lnB>
                      <a:noFill/>
                    </a:lnB>
                    <a:solidFill>
                      <a:srgbClr val="FBFBFB"/>
                    </a:solidFill>
                  </a:tcPr>
                </a:tc>
                <a:extLst>
                  <a:ext uri="{0D108BD9-81ED-4DB2-BD59-A6C34878D82A}">
                    <a16:rowId xmlns:a16="http://schemas.microsoft.com/office/drawing/2014/main" val="2625649471"/>
                  </a:ext>
                </a:extLst>
              </a:tr>
              <a:tr h="441440">
                <a:tc>
                  <a:txBody>
                    <a:bodyPr/>
                    <a:lstStyle/>
                    <a:p>
                      <a:r>
                        <a:rPr lang="en-IN" sz="1200">
                          <a:effectLst/>
                        </a:rPr>
                        <a:t>Security</a:t>
                      </a:r>
                    </a:p>
                  </a:txBody>
                  <a:tcPr marL="63063" marR="63063" marT="31531" marB="31531" anchor="ctr">
                    <a:lnL>
                      <a:noFill/>
                    </a:lnL>
                    <a:lnR>
                      <a:noFill/>
                    </a:lnR>
                    <a:lnT>
                      <a:noFill/>
                    </a:lnT>
                    <a:lnB>
                      <a:noFill/>
                    </a:lnB>
                    <a:solidFill>
                      <a:srgbClr val="FBFBFB"/>
                    </a:solidFill>
                  </a:tcPr>
                </a:tc>
                <a:tc>
                  <a:txBody>
                    <a:bodyPr/>
                    <a:lstStyle/>
                    <a:p>
                      <a:r>
                        <a:rPr lang="en-US" sz="1200">
                          <a:effectLst/>
                        </a:rPr>
                        <a:t>SOAP supports encryption with additional overheads.</a:t>
                      </a:r>
                    </a:p>
                  </a:txBody>
                  <a:tcPr marL="63063" marR="63063" marT="31531" marB="31531" anchor="ctr">
                    <a:lnL>
                      <a:noFill/>
                    </a:lnL>
                    <a:lnR>
                      <a:noFill/>
                    </a:lnR>
                    <a:lnT>
                      <a:noFill/>
                    </a:lnT>
                    <a:lnB>
                      <a:noFill/>
                    </a:lnB>
                    <a:solidFill>
                      <a:srgbClr val="FBFBFB"/>
                    </a:solidFill>
                  </a:tcPr>
                </a:tc>
                <a:tc>
                  <a:txBody>
                    <a:bodyPr/>
                    <a:lstStyle/>
                    <a:p>
                      <a:r>
                        <a:rPr lang="en-US" sz="1200">
                          <a:effectLst/>
                        </a:rPr>
                        <a:t>REST supports encryption without affecting performance.</a:t>
                      </a:r>
                    </a:p>
                  </a:txBody>
                  <a:tcPr marL="63063" marR="63063" marT="31531" marB="31531" anchor="ctr">
                    <a:lnL>
                      <a:noFill/>
                    </a:lnL>
                    <a:lnR>
                      <a:noFill/>
                    </a:lnR>
                    <a:lnT>
                      <a:noFill/>
                    </a:lnT>
                    <a:lnB>
                      <a:noFill/>
                    </a:lnB>
                    <a:solidFill>
                      <a:srgbClr val="FBFBFB"/>
                    </a:solidFill>
                  </a:tcPr>
                </a:tc>
                <a:extLst>
                  <a:ext uri="{0D108BD9-81ED-4DB2-BD59-A6C34878D82A}">
                    <a16:rowId xmlns:a16="http://schemas.microsoft.com/office/drawing/2014/main" val="3123233232"/>
                  </a:ext>
                </a:extLst>
              </a:tr>
              <a:tr h="441440">
                <a:tc>
                  <a:txBody>
                    <a:bodyPr/>
                    <a:lstStyle/>
                    <a:p>
                      <a:r>
                        <a:rPr lang="en-IN" sz="1200">
                          <a:effectLst/>
                        </a:rPr>
                        <a:t>Use case</a:t>
                      </a:r>
                    </a:p>
                  </a:txBody>
                  <a:tcPr marL="63063" marR="63063" marT="31531" marB="31531" anchor="ctr">
                    <a:lnL>
                      <a:noFill/>
                    </a:lnL>
                    <a:lnR>
                      <a:noFill/>
                    </a:lnR>
                    <a:lnT>
                      <a:noFill/>
                    </a:lnT>
                    <a:lnB>
                      <a:noFill/>
                    </a:lnB>
                    <a:solidFill>
                      <a:srgbClr val="FBFBFB"/>
                    </a:solidFill>
                  </a:tcPr>
                </a:tc>
                <a:tc>
                  <a:txBody>
                    <a:bodyPr/>
                    <a:lstStyle/>
                    <a:p>
                      <a:r>
                        <a:rPr lang="en-US" sz="1200">
                          <a:effectLst/>
                        </a:rPr>
                        <a:t>SOAP is useful in legacy applications and private APIs.</a:t>
                      </a:r>
                    </a:p>
                  </a:txBody>
                  <a:tcPr marL="63063" marR="63063" marT="31531" marB="31531" anchor="ctr">
                    <a:lnL>
                      <a:noFill/>
                    </a:lnL>
                    <a:lnR>
                      <a:noFill/>
                    </a:lnR>
                    <a:lnT>
                      <a:noFill/>
                    </a:lnT>
                    <a:lnB>
                      <a:noFill/>
                    </a:lnB>
                    <a:solidFill>
                      <a:srgbClr val="FBFBFB"/>
                    </a:solidFill>
                  </a:tcPr>
                </a:tc>
                <a:tc>
                  <a:txBody>
                    <a:bodyPr/>
                    <a:lstStyle/>
                    <a:p>
                      <a:r>
                        <a:rPr lang="en-US" sz="1200" dirty="0">
                          <a:effectLst/>
                        </a:rPr>
                        <a:t>REST is useful in modern applications and public APIs</a:t>
                      </a:r>
                    </a:p>
                  </a:txBody>
                  <a:tcPr marL="63063" marR="63063" marT="31531" marB="31531" anchor="ctr">
                    <a:lnL>
                      <a:noFill/>
                    </a:lnL>
                    <a:lnR>
                      <a:noFill/>
                    </a:lnR>
                    <a:lnT>
                      <a:noFill/>
                    </a:lnT>
                    <a:lnB>
                      <a:noFill/>
                    </a:lnB>
                    <a:solidFill>
                      <a:srgbClr val="FBFBFB"/>
                    </a:solidFill>
                  </a:tcPr>
                </a:tc>
                <a:extLst>
                  <a:ext uri="{0D108BD9-81ED-4DB2-BD59-A6C34878D82A}">
                    <a16:rowId xmlns:a16="http://schemas.microsoft.com/office/drawing/2014/main" val="1724334576"/>
                  </a:ext>
                </a:extLst>
              </a:tr>
            </a:tbl>
          </a:graphicData>
        </a:graphic>
      </p:graphicFrame>
    </p:spTree>
    <p:extLst>
      <p:ext uri="{BB962C8B-B14F-4D97-AF65-F5344CB8AC3E}">
        <p14:creationId xmlns:p14="http://schemas.microsoft.com/office/powerpoint/2010/main" val="810545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D006A-2BDE-CAFB-8295-D29F6DA87B2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Testing</a:t>
            </a:r>
          </a:p>
        </p:txBody>
      </p:sp>
      <p:pic>
        <p:nvPicPr>
          <p:cNvPr id="5" name="Content Placeholder 4" descr="Graphical user interface, text&#10;&#10;Description automatically generated">
            <a:extLst>
              <a:ext uri="{FF2B5EF4-FFF2-40B4-BE49-F238E27FC236}">
                <a16:creationId xmlns:a16="http://schemas.microsoft.com/office/drawing/2014/main" id="{72E3722C-DA78-DE0B-D65F-16F58E34B9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6246" y="1418581"/>
            <a:ext cx="8165674" cy="4524178"/>
          </a:xfrm>
          <a:prstGeom prst="rect">
            <a:avLst/>
          </a:prstGeom>
        </p:spPr>
      </p:pic>
      <p:pic>
        <p:nvPicPr>
          <p:cNvPr id="3" name="Picture 2" descr="A picture containing shape">
            <a:extLst>
              <a:ext uri="{FF2B5EF4-FFF2-40B4-BE49-F238E27FC236}">
                <a16:creationId xmlns:a16="http://schemas.microsoft.com/office/drawing/2014/main" id="{628FD51C-96B2-6ACD-8397-BBCFD0CDCC2D}"/>
              </a:ext>
            </a:extLst>
          </p:cNvPr>
          <p:cNvPicPr>
            <a:picLocks noChangeAspect="1"/>
          </p:cNvPicPr>
          <p:nvPr/>
        </p:nvPicPr>
        <p:blipFill rotWithShape="1">
          <a:blip r:embed="rId3">
            <a:extLst>
              <a:ext uri="{28A0092B-C50C-407E-A947-70E740481C1C}">
                <a14:useLocalDpi xmlns:a14="http://schemas.microsoft.com/office/drawing/2010/main" val="0"/>
              </a:ext>
            </a:extLst>
          </a:blip>
          <a:srcRect l="35363" b="9091"/>
          <a:stretch/>
        </p:blipFill>
        <p:spPr>
          <a:xfrm>
            <a:off x="3523488" y="0"/>
            <a:ext cx="8668512" cy="6857990"/>
          </a:xfrm>
          <a:prstGeom prst="rect">
            <a:avLst/>
          </a:prstGeom>
        </p:spPr>
      </p:pic>
    </p:spTree>
    <p:extLst>
      <p:ext uri="{BB962C8B-B14F-4D97-AF65-F5344CB8AC3E}">
        <p14:creationId xmlns:p14="http://schemas.microsoft.com/office/powerpoint/2010/main" val="1293824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32FC501-9F33-6C1F-BF95-6E9B5E3CD1DC}"/>
              </a:ext>
            </a:extLst>
          </p:cNvPr>
          <p:cNvSpPr txBox="1"/>
          <p:nvPr/>
        </p:nvSpPr>
        <p:spPr>
          <a:xfrm>
            <a:off x="8153400" y="1128094"/>
            <a:ext cx="3434180" cy="141527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200" b="1" i="0">
                <a:effectLst/>
                <a:latin typeface="+mj-lt"/>
                <a:ea typeface="+mj-ea"/>
                <a:cs typeface="+mj-cs"/>
              </a:rPr>
              <a:t>Collections</a:t>
            </a:r>
          </a:p>
        </p:txBody>
      </p:sp>
      <p:pic>
        <p:nvPicPr>
          <p:cNvPr id="7" name="Picture 6" descr="A screenshot of a computer&#10;&#10;Description automatically generated with medium confidence">
            <a:extLst>
              <a:ext uri="{FF2B5EF4-FFF2-40B4-BE49-F238E27FC236}">
                <a16:creationId xmlns:a16="http://schemas.microsoft.com/office/drawing/2014/main" id="{7737925E-521F-7141-CDAC-F6DBF2468367}"/>
              </a:ext>
            </a:extLst>
          </p:cNvPr>
          <p:cNvPicPr>
            <a:picLocks noChangeAspect="1"/>
          </p:cNvPicPr>
          <p:nvPr/>
        </p:nvPicPr>
        <p:blipFill rotWithShape="1">
          <a:blip r:embed="rId2"/>
          <a:srcRect r="37889"/>
          <a:stretch/>
        </p:blipFill>
        <p:spPr>
          <a:xfrm>
            <a:off x="-9886" y="10"/>
            <a:ext cx="7572605" cy="6857990"/>
          </a:xfrm>
          <a:prstGeom prst="rect">
            <a:avLst/>
          </a:prstGeom>
        </p:spPr>
      </p:pic>
      <p:cxnSp>
        <p:nvCxnSpPr>
          <p:cNvPr id="78" name="Straight Connector 67">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D4467F9-8A0C-3F21-0907-90893758FB74}"/>
              </a:ext>
            </a:extLst>
          </p:cNvPr>
          <p:cNvSpPr txBox="1"/>
          <p:nvPr/>
        </p:nvSpPr>
        <p:spPr>
          <a:xfrm>
            <a:off x="8153400" y="2543364"/>
            <a:ext cx="3434180" cy="35990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0" i="1" dirty="0">
                <a:effectLst/>
              </a:rPr>
              <a:t>Postman Collections</a:t>
            </a:r>
            <a:r>
              <a:rPr lang="en-US" sz="2000" b="0" i="0" dirty="0">
                <a:effectLst/>
              </a:rPr>
              <a:t> are a group of saved requests.</a:t>
            </a:r>
          </a:p>
          <a:p>
            <a:pPr indent="-228600">
              <a:lnSpc>
                <a:spcPct val="90000"/>
              </a:lnSpc>
              <a:spcAft>
                <a:spcPts val="600"/>
              </a:spcAft>
              <a:buFont typeface="Arial" panose="020B0604020202020204" pitchFamily="34" charset="0"/>
              <a:buChar char="•"/>
            </a:pPr>
            <a:r>
              <a:rPr lang="en-US" sz="2000" dirty="0"/>
              <a:t>Multiple requests can be grouped together into multiple folders inside one collection based on business needs.</a:t>
            </a:r>
          </a:p>
          <a:p>
            <a:pPr indent="-228600">
              <a:lnSpc>
                <a:spcPct val="90000"/>
              </a:lnSpc>
              <a:spcAft>
                <a:spcPts val="600"/>
              </a:spcAft>
              <a:buFont typeface="Arial" panose="020B0604020202020204" pitchFamily="34" charset="0"/>
              <a:buChar char="•"/>
            </a:pPr>
            <a:r>
              <a:rPr lang="en-US" sz="2000" dirty="0"/>
              <a:t>The folder hierarchy can go multiple level deep.</a:t>
            </a:r>
          </a:p>
        </p:txBody>
      </p:sp>
    </p:spTree>
    <p:extLst>
      <p:ext uri="{BB962C8B-B14F-4D97-AF65-F5344CB8AC3E}">
        <p14:creationId xmlns:p14="http://schemas.microsoft.com/office/powerpoint/2010/main" val="4229635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C402CB9-CD4A-95A4-F748-A70147801683}"/>
              </a:ext>
            </a:extLst>
          </p:cNvPr>
          <p:cNvPicPr>
            <a:picLocks noChangeAspect="1"/>
          </p:cNvPicPr>
          <p:nvPr/>
        </p:nvPicPr>
        <p:blipFill>
          <a:blip r:embed="rId2"/>
          <a:stretch>
            <a:fillRect/>
          </a:stretch>
        </p:blipFill>
        <p:spPr>
          <a:xfrm>
            <a:off x="1143942" y="643467"/>
            <a:ext cx="9904116"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302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1FB9F18-B6B1-C801-9313-526EF9EAA29B}"/>
              </a:ext>
            </a:extLst>
          </p:cNvPr>
          <p:cNvPicPr>
            <a:picLocks noChangeAspect="1"/>
          </p:cNvPicPr>
          <p:nvPr/>
        </p:nvPicPr>
        <p:blipFill>
          <a:blip r:embed="rId2"/>
          <a:stretch>
            <a:fillRect/>
          </a:stretch>
        </p:blipFill>
        <p:spPr>
          <a:xfrm>
            <a:off x="1143942" y="643467"/>
            <a:ext cx="9904116"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039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arrow&#10;&#10;Description automatically generated">
            <a:extLst>
              <a:ext uri="{FF2B5EF4-FFF2-40B4-BE49-F238E27FC236}">
                <a16:creationId xmlns:a16="http://schemas.microsoft.com/office/drawing/2014/main" id="{71B1142E-64AC-62D2-9D2B-0054754BB9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1920" y="137652"/>
            <a:ext cx="5811520" cy="3291348"/>
          </a:xfrm>
          <a:prstGeom prst="rect">
            <a:avLst/>
          </a:prstGeom>
        </p:spPr>
      </p:pic>
      <p:sp>
        <p:nvSpPr>
          <p:cNvPr id="6" name="TextBox 5">
            <a:extLst>
              <a:ext uri="{FF2B5EF4-FFF2-40B4-BE49-F238E27FC236}">
                <a16:creationId xmlns:a16="http://schemas.microsoft.com/office/drawing/2014/main" id="{0C800DA6-0459-FAAC-E399-55EBA11A380E}"/>
              </a:ext>
            </a:extLst>
          </p:cNvPr>
          <p:cNvSpPr txBox="1"/>
          <p:nvPr/>
        </p:nvSpPr>
        <p:spPr>
          <a:xfrm>
            <a:off x="243840" y="3901440"/>
            <a:ext cx="11501120" cy="2246769"/>
          </a:xfrm>
          <a:prstGeom prst="rect">
            <a:avLst/>
          </a:prstGeom>
          <a:noFill/>
        </p:spPr>
        <p:txBody>
          <a:bodyPr wrap="square" rtlCol="0">
            <a:spAutoFit/>
          </a:bodyPr>
          <a:lstStyle/>
          <a:p>
            <a:r>
              <a:rPr lang="en-US" sz="2800" b="0" i="0" dirty="0">
                <a:solidFill>
                  <a:srgbClr val="242424"/>
                </a:solidFill>
                <a:effectLst/>
              </a:rPr>
              <a:t>A waiter takes the order from the customer which is then relayed to the chef. Once the chef completes the meal, the waiter brings the meal to the customer. Similarly, an API receives a request from an application. It then interacts with a foreign server/data source to collect and process a response, which is then returned to the application.</a:t>
            </a:r>
            <a:endParaRPr lang="en-IN" sz="2800" dirty="0"/>
          </a:p>
        </p:txBody>
      </p:sp>
      <p:pic>
        <p:nvPicPr>
          <p:cNvPr id="8" name="Picture 7" descr="A picture containing shape">
            <a:extLst>
              <a:ext uri="{FF2B5EF4-FFF2-40B4-BE49-F238E27FC236}">
                <a16:creationId xmlns:a16="http://schemas.microsoft.com/office/drawing/2014/main" id="{AF9D728A-1057-6FD4-A514-427C6059BDB7}"/>
              </a:ext>
            </a:extLst>
          </p:cNvPr>
          <p:cNvPicPr>
            <a:picLocks noChangeAspect="1"/>
          </p:cNvPicPr>
          <p:nvPr/>
        </p:nvPicPr>
        <p:blipFill rotWithShape="1">
          <a:blip r:embed="rId3">
            <a:extLst>
              <a:ext uri="{28A0092B-C50C-407E-A947-70E740481C1C}">
                <a14:useLocalDpi xmlns:a14="http://schemas.microsoft.com/office/drawing/2010/main" val="0"/>
              </a:ext>
            </a:extLst>
          </a:blip>
          <a:srcRect l="35363" b="9091"/>
          <a:stretch/>
        </p:blipFill>
        <p:spPr>
          <a:xfrm>
            <a:off x="3523488" y="10"/>
            <a:ext cx="8668512" cy="6857990"/>
          </a:xfrm>
          <a:prstGeom prst="rect">
            <a:avLst/>
          </a:prstGeom>
        </p:spPr>
      </p:pic>
    </p:spTree>
    <p:extLst>
      <p:ext uri="{BB962C8B-B14F-4D97-AF65-F5344CB8AC3E}">
        <p14:creationId xmlns:p14="http://schemas.microsoft.com/office/powerpoint/2010/main" val="3118774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with medium confidence">
            <a:extLst>
              <a:ext uri="{FF2B5EF4-FFF2-40B4-BE49-F238E27FC236}">
                <a16:creationId xmlns:a16="http://schemas.microsoft.com/office/drawing/2014/main" id="{077CAA4C-4D36-4F00-C875-41EA658AA52F}"/>
              </a:ext>
            </a:extLst>
          </p:cNvPr>
          <p:cNvPicPr>
            <a:picLocks noChangeAspect="1"/>
          </p:cNvPicPr>
          <p:nvPr/>
        </p:nvPicPr>
        <p:blipFill>
          <a:blip r:embed="rId2"/>
          <a:stretch>
            <a:fillRect/>
          </a:stretch>
        </p:blipFill>
        <p:spPr>
          <a:xfrm>
            <a:off x="1143942" y="643467"/>
            <a:ext cx="9904116"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E6F461-57B7-2A00-E258-A37879DA2FA9}"/>
              </a:ext>
            </a:extLst>
          </p:cNvPr>
          <p:cNvSpPr txBox="1"/>
          <p:nvPr/>
        </p:nvSpPr>
        <p:spPr>
          <a:xfrm>
            <a:off x="3040380" y="3105835"/>
            <a:ext cx="6101080" cy="646331"/>
          </a:xfrm>
          <a:prstGeom prst="rect">
            <a:avLst/>
          </a:prstGeom>
          <a:noFill/>
        </p:spPr>
        <p:txBody>
          <a:bodyPr wrap="square">
            <a:spAutoFit/>
          </a:bodyPr>
          <a:lstStyle/>
          <a:p>
            <a:r>
              <a:rPr lang="en-US" b="0" i="0" dirty="0">
                <a:solidFill>
                  <a:srgbClr val="333333"/>
                </a:solidFill>
                <a:effectLst/>
                <a:latin typeface="inter-regular"/>
              </a:rPr>
              <a:t>Request parameters are used to send additional information to the server. A URL contains these parameters</a:t>
            </a:r>
            <a:endParaRPr lang="en-IN" dirty="0"/>
          </a:p>
        </p:txBody>
      </p:sp>
    </p:spTree>
    <p:extLst>
      <p:ext uri="{BB962C8B-B14F-4D97-AF65-F5344CB8AC3E}">
        <p14:creationId xmlns:p14="http://schemas.microsoft.com/office/powerpoint/2010/main" val="116124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32FC501-9F33-6C1F-BF95-6E9B5E3CD1DC}"/>
              </a:ext>
            </a:extLst>
          </p:cNvPr>
          <p:cNvSpPr txBox="1"/>
          <p:nvPr/>
        </p:nvSpPr>
        <p:spPr>
          <a:xfrm>
            <a:off x="8153400" y="1128094"/>
            <a:ext cx="3434180" cy="141527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200" b="1" dirty="0">
                <a:latin typeface="+mj-lt"/>
                <a:ea typeface="+mj-ea"/>
                <a:cs typeface="+mj-cs"/>
              </a:rPr>
              <a:t>P</a:t>
            </a:r>
            <a:r>
              <a:rPr lang="en-US" sz="3200" b="1" i="0" dirty="0">
                <a:effectLst/>
                <a:latin typeface="+mj-lt"/>
                <a:ea typeface="+mj-ea"/>
                <a:cs typeface="+mj-cs"/>
              </a:rPr>
              <a:t>arameters</a:t>
            </a:r>
          </a:p>
        </p:txBody>
      </p:sp>
      <p:pic>
        <p:nvPicPr>
          <p:cNvPr id="7" name="Picture 6">
            <a:extLst>
              <a:ext uri="{FF2B5EF4-FFF2-40B4-BE49-F238E27FC236}">
                <a16:creationId xmlns:a16="http://schemas.microsoft.com/office/drawing/2014/main" id="{7737925E-521F-7141-CDAC-F6DBF2468367}"/>
              </a:ext>
            </a:extLst>
          </p:cNvPr>
          <p:cNvPicPr>
            <a:picLocks noChangeAspect="1"/>
          </p:cNvPicPr>
          <p:nvPr/>
        </p:nvPicPr>
        <p:blipFill>
          <a:blip r:embed="rId2">
            <a:extLst>
              <a:ext uri="{28A0092B-C50C-407E-A947-70E740481C1C}">
                <a14:useLocalDpi xmlns:a14="http://schemas.microsoft.com/office/drawing/2010/main" val="0"/>
              </a:ext>
            </a:extLst>
          </a:blip>
          <a:srcRect l="18944" r="18944"/>
          <a:stretch/>
        </p:blipFill>
        <p:spPr>
          <a:xfrm>
            <a:off x="0" y="0"/>
            <a:ext cx="7572605" cy="6857990"/>
          </a:xfrm>
          <a:prstGeom prst="rect">
            <a:avLst/>
          </a:prstGeom>
        </p:spPr>
      </p:pic>
      <p:cxnSp>
        <p:nvCxnSpPr>
          <p:cNvPr id="78" name="Straight Connector 67">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6E6F05E-D499-2F05-2322-A0C22B4C5096}"/>
              </a:ext>
            </a:extLst>
          </p:cNvPr>
          <p:cNvSpPr txBox="1"/>
          <p:nvPr/>
        </p:nvSpPr>
        <p:spPr>
          <a:xfrm>
            <a:off x="7874439" y="1943199"/>
            <a:ext cx="4111084" cy="3416320"/>
          </a:xfrm>
          <a:prstGeom prst="rect">
            <a:avLst/>
          </a:prstGeom>
          <a:noFill/>
        </p:spPr>
        <p:txBody>
          <a:bodyPr wrap="square">
            <a:spAutoFit/>
          </a:bodyPr>
          <a:lstStyle/>
          <a:p>
            <a:r>
              <a:rPr lang="en-US" b="0" i="0" dirty="0">
                <a:solidFill>
                  <a:srgbClr val="333333"/>
                </a:solidFill>
                <a:effectLst/>
                <a:latin typeface="inter-regular"/>
              </a:rPr>
              <a:t>Request parameters are used to send additional information to the server.</a:t>
            </a:r>
          </a:p>
          <a:p>
            <a:r>
              <a:rPr lang="en-US" b="0" i="0" dirty="0">
                <a:solidFill>
                  <a:srgbClr val="333333"/>
                </a:solidFill>
                <a:effectLst/>
                <a:latin typeface="inter-regular"/>
              </a:rPr>
              <a:t> </a:t>
            </a:r>
          </a:p>
          <a:p>
            <a:pPr algn="just"/>
            <a:r>
              <a:rPr lang="en-US" b="0" i="0" dirty="0">
                <a:solidFill>
                  <a:srgbClr val="333333"/>
                </a:solidFill>
                <a:effectLst/>
                <a:latin typeface="inter-regular"/>
              </a:rPr>
              <a:t>Params option is available on the left side of the URL text field. This option will offer you additional text fields under the URL field to enter the query parameters in the form of key-value pairs.</a:t>
            </a:r>
          </a:p>
          <a:p>
            <a:pPr algn="just"/>
            <a:r>
              <a:rPr lang="en-US" b="0" i="0" dirty="0">
                <a:solidFill>
                  <a:srgbClr val="333333"/>
                </a:solidFill>
                <a:effectLst/>
                <a:latin typeface="inter-regular"/>
              </a:rPr>
              <a:t>Once you enter parameters in the Params text field, then these parameters will automatically be added to the URL.</a:t>
            </a:r>
          </a:p>
          <a:p>
            <a:endParaRPr lang="en-IN" dirty="0"/>
          </a:p>
        </p:txBody>
      </p:sp>
    </p:spTree>
    <p:extLst>
      <p:ext uri="{BB962C8B-B14F-4D97-AF65-F5344CB8AC3E}">
        <p14:creationId xmlns:p14="http://schemas.microsoft.com/office/powerpoint/2010/main" val="1609669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32FC501-9F33-6C1F-BF95-6E9B5E3CD1DC}"/>
              </a:ext>
            </a:extLst>
          </p:cNvPr>
          <p:cNvSpPr txBox="1"/>
          <p:nvPr/>
        </p:nvSpPr>
        <p:spPr>
          <a:xfrm>
            <a:off x="8153400" y="1128094"/>
            <a:ext cx="3434180" cy="141527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200" b="1" dirty="0">
                <a:latin typeface="+mj-lt"/>
                <a:ea typeface="+mj-ea"/>
                <a:cs typeface="+mj-cs"/>
              </a:rPr>
              <a:t>Authorization</a:t>
            </a:r>
            <a:endParaRPr lang="en-US" sz="3200" b="1" i="0" dirty="0">
              <a:effectLst/>
              <a:latin typeface="+mj-lt"/>
              <a:ea typeface="+mj-ea"/>
              <a:cs typeface="+mj-cs"/>
            </a:endParaRPr>
          </a:p>
        </p:txBody>
      </p:sp>
      <p:pic>
        <p:nvPicPr>
          <p:cNvPr id="7" name="Picture 6">
            <a:extLst>
              <a:ext uri="{FF2B5EF4-FFF2-40B4-BE49-F238E27FC236}">
                <a16:creationId xmlns:a16="http://schemas.microsoft.com/office/drawing/2014/main" id="{7737925E-521F-7141-CDAC-F6DBF2468367}"/>
              </a:ext>
            </a:extLst>
          </p:cNvPr>
          <p:cNvPicPr>
            <a:picLocks noChangeAspect="1"/>
          </p:cNvPicPr>
          <p:nvPr/>
        </p:nvPicPr>
        <p:blipFill>
          <a:blip r:embed="rId2">
            <a:extLst>
              <a:ext uri="{28A0092B-C50C-407E-A947-70E740481C1C}">
                <a14:useLocalDpi xmlns:a14="http://schemas.microsoft.com/office/drawing/2010/main" val="0"/>
              </a:ext>
            </a:extLst>
          </a:blip>
          <a:srcRect l="18944" r="18944"/>
          <a:stretch/>
        </p:blipFill>
        <p:spPr>
          <a:xfrm>
            <a:off x="0" y="0"/>
            <a:ext cx="7572605" cy="6857990"/>
          </a:xfrm>
          <a:prstGeom prst="rect">
            <a:avLst/>
          </a:prstGeom>
        </p:spPr>
      </p:pic>
      <p:cxnSp>
        <p:nvCxnSpPr>
          <p:cNvPr id="78" name="Straight Connector 67">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6E6F05E-D499-2F05-2322-A0C22B4C5096}"/>
              </a:ext>
            </a:extLst>
          </p:cNvPr>
          <p:cNvSpPr txBox="1"/>
          <p:nvPr/>
        </p:nvSpPr>
        <p:spPr>
          <a:xfrm>
            <a:off x="7874439" y="1943199"/>
            <a:ext cx="4111084" cy="1754326"/>
          </a:xfrm>
          <a:prstGeom prst="rect">
            <a:avLst/>
          </a:prstGeom>
          <a:noFill/>
        </p:spPr>
        <p:txBody>
          <a:bodyPr wrap="square">
            <a:spAutoFit/>
          </a:bodyPr>
          <a:lstStyle/>
          <a:p>
            <a:r>
              <a:rPr lang="en-US" dirty="0">
                <a:solidFill>
                  <a:srgbClr val="333333"/>
                </a:solidFill>
                <a:latin typeface="inter-regular"/>
              </a:rPr>
              <a:t>In Postman, authorization is done to verify the eligibility of a user to access a resource in the server. </a:t>
            </a:r>
          </a:p>
          <a:p>
            <a:r>
              <a:rPr lang="en-US" dirty="0">
                <a:solidFill>
                  <a:srgbClr val="333333"/>
                </a:solidFill>
                <a:latin typeface="inter-regular"/>
              </a:rPr>
              <a:t>This is done within the Authorization tab in Postman.</a:t>
            </a:r>
          </a:p>
          <a:p>
            <a:endParaRPr lang="en-IN" dirty="0"/>
          </a:p>
        </p:txBody>
      </p:sp>
    </p:spTree>
    <p:extLst>
      <p:ext uri="{BB962C8B-B14F-4D97-AF65-F5344CB8AC3E}">
        <p14:creationId xmlns:p14="http://schemas.microsoft.com/office/powerpoint/2010/main" val="2194642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32FC501-9F33-6C1F-BF95-6E9B5E3CD1DC}"/>
              </a:ext>
            </a:extLst>
          </p:cNvPr>
          <p:cNvSpPr txBox="1"/>
          <p:nvPr/>
        </p:nvSpPr>
        <p:spPr>
          <a:xfrm>
            <a:off x="8153400" y="1128094"/>
            <a:ext cx="3434180" cy="141527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200" b="1" i="0" dirty="0">
                <a:effectLst/>
                <a:latin typeface="+mj-lt"/>
                <a:ea typeface="+mj-ea"/>
                <a:cs typeface="+mj-cs"/>
              </a:rPr>
              <a:t>Headers</a:t>
            </a:r>
          </a:p>
        </p:txBody>
      </p:sp>
      <p:pic>
        <p:nvPicPr>
          <p:cNvPr id="7" name="Picture 6">
            <a:extLst>
              <a:ext uri="{FF2B5EF4-FFF2-40B4-BE49-F238E27FC236}">
                <a16:creationId xmlns:a16="http://schemas.microsoft.com/office/drawing/2014/main" id="{7737925E-521F-7141-CDAC-F6DBF2468367}"/>
              </a:ext>
            </a:extLst>
          </p:cNvPr>
          <p:cNvPicPr>
            <a:picLocks noChangeAspect="1"/>
          </p:cNvPicPr>
          <p:nvPr/>
        </p:nvPicPr>
        <p:blipFill>
          <a:blip r:embed="rId2">
            <a:extLst>
              <a:ext uri="{28A0092B-C50C-407E-A947-70E740481C1C}">
                <a14:useLocalDpi xmlns:a14="http://schemas.microsoft.com/office/drawing/2010/main" val="0"/>
              </a:ext>
            </a:extLst>
          </a:blip>
          <a:srcRect l="18944" r="18944"/>
          <a:stretch/>
        </p:blipFill>
        <p:spPr>
          <a:xfrm>
            <a:off x="0" y="0"/>
            <a:ext cx="7572605" cy="6857990"/>
          </a:xfrm>
          <a:prstGeom prst="rect">
            <a:avLst/>
          </a:prstGeom>
        </p:spPr>
      </p:pic>
      <p:cxnSp>
        <p:nvCxnSpPr>
          <p:cNvPr id="78" name="Straight Connector 67">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6E6F05E-D499-2F05-2322-A0C22B4C5096}"/>
              </a:ext>
            </a:extLst>
          </p:cNvPr>
          <p:cNvSpPr txBox="1"/>
          <p:nvPr/>
        </p:nvSpPr>
        <p:spPr>
          <a:xfrm>
            <a:off x="7874439" y="1943199"/>
            <a:ext cx="4111084" cy="2031325"/>
          </a:xfrm>
          <a:prstGeom prst="rect">
            <a:avLst/>
          </a:prstGeom>
          <a:noFill/>
        </p:spPr>
        <p:txBody>
          <a:bodyPr wrap="square">
            <a:spAutoFit/>
          </a:bodyPr>
          <a:lstStyle/>
          <a:p>
            <a:r>
              <a:rPr lang="en-US" dirty="0">
                <a:solidFill>
                  <a:srgbClr val="333333"/>
                </a:solidFill>
                <a:latin typeface="inter-regular"/>
              </a:rPr>
              <a:t>Some APIs require you to send particular headers along with requests, typically to provide more metadata about the operation you are performing. You can set these up in the Headers tab. Enter any key-value pairs you need and Postman will send them along with your request.</a:t>
            </a:r>
            <a:endParaRPr lang="en-IN" dirty="0">
              <a:solidFill>
                <a:srgbClr val="333333"/>
              </a:solidFill>
              <a:latin typeface="inter-regular"/>
            </a:endParaRPr>
          </a:p>
        </p:txBody>
      </p:sp>
    </p:spTree>
    <p:extLst>
      <p:ext uri="{BB962C8B-B14F-4D97-AF65-F5344CB8AC3E}">
        <p14:creationId xmlns:p14="http://schemas.microsoft.com/office/powerpoint/2010/main" val="1564634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32FC501-9F33-6C1F-BF95-6E9B5E3CD1DC}"/>
              </a:ext>
            </a:extLst>
          </p:cNvPr>
          <p:cNvSpPr txBox="1"/>
          <p:nvPr/>
        </p:nvSpPr>
        <p:spPr>
          <a:xfrm>
            <a:off x="8153400" y="1128094"/>
            <a:ext cx="3434180" cy="141527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200" b="1" dirty="0">
                <a:latin typeface="+mj-lt"/>
                <a:ea typeface="+mj-ea"/>
                <a:cs typeface="+mj-cs"/>
              </a:rPr>
              <a:t>Body</a:t>
            </a:r>
            <a:endParaRPr lang="en-US" sz="3200" b="1" i="0" dirty="0">
              <a:effectLst/>
              <a:latin typeface="+mj-lt"/>
              <a:ea typeface="+mj-ea"/>
              <a:cs typeface="+mj-cs"/>
            </a:endParaRPr>
          </a:p>
        </p:txBody>
      </p:sp>
      <p:pic>
        <p:nvPicPr>
          <p:cNvPr id="7" name="Picture 6">
            <a:extLst>
              <a:ext uri="{FF2B5EF4-FFF2-40B4-BE49-F238E27FC236}">
                <a16:creationId xmlns:a16="http://schemas.microsoft.com/office/drawing/2014/main" id="{7737925E-521F-7141-CDAC-F6DBF2468367}"/>
              </a:ext>
            </a:extLst>
          </p:cNvPr>
          <p:cNvPicPr>
            <a:picLocks noChangeAspect="1"/>
          </p:cNvPicPr>
          <p:nvPr/>
        </p:nvPicPr>
        <p:blipFill>
          <a:blip r:embed="rId2">
            <a:extLst>
              <a:ext uri="{28A0092B-C50C-407E-A947-70E740481C1C}">
                <a14:useLocalDpi xmlns:a14="http://schemas.microsoft.com/office/drawing/2010/main" val="0"/>
              </a:ext>
            </a:extLst>
          </a:blip>
          <a:srcRect l="18944" r="18944"/>
          <a:stretch/>
        </p:blipFill>
        <p:spPr>
          <a:xfrm>
            <a:off x="0" y="0"/>
            <a:ext cx="7572605" cy="6857990"/>
          </a:xfrm>
          <a:prstGeom prst="rect">
            <a:avLst/>
          </a:prstGeom>
        </p:spPr>
      </p:pic>
      <p:cxnSp>
        <p:nvCxnSpPr>
          <p:cNvPr id="78" name="Straight Connector 67">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6E6F05E-D499-2F05-2322-A0C22B4C5096}"/>
              </a:ext>
            </a:extLst>
          </p:cNvPr>
          <p:cNvSpPr txBox="1"/>
          <p:nvPr/>
        </p:nvSpPr>
        <p:spPr>
          <a:xfrm>
            <a:off x="7874439" y="1943199"/>
            <a:ext cx="4111084" cy="3139321"/>
          </a:xfrm>
          <a:prstGeom prst="rect">
            <a:avLst/>
          </a:prstGeom>
          <a:noFill/>
        </p:spPr>
        <p:txBody>
          <a:bodyPr wrap="square">
            <a:spAutoFit/>
          </a:bodyPr>
          <a:lstStyle/>
          <a:p>
            <a:r>
              <a:rPr lang="en-US" dirty="0">
                <a:solidFill>
                  <a:srgbClr val="333333"/>
                </a:solidFill>
                <a:latin typeface="inter-regular"/>
              </a:rPr>
              <a:t>You will need to send body data with requests whenever you need to add or update structured data. For example, if you're sending a request to add a new customer to a database, you might include the customer details in JSON. Typically you will use body data with PUT, POST, and PATCH requests.</a:t>
            </a:r>
          </a:p>
          <a:p>
            <a:r>
              <a:rPr lang="en-US" dirty="0">
                <a:solidFill>
                  <a:srgbClr val="333333"/>
                </a:solidFill>
                <a:latin typeface="inter-regular"/>
              </a:rPr>
              <a:t>The Body tab in Postman enables you to specify the data you need to send with a request.</a:t>
            </a:r>
            <a:endParaRPr lang="en-IN" dirty="0">
              <a:solidFill>
                <a:srgbClr val="333333"/>
              </a:solidFill>
              <a:latin typeface="inter-regular"/>
            </a:endParaRPr>
          </a:p>
        </p:txBody>
      </p:sp>
    </p:spTree>
    <p:extLst>
      <p:ext uri="{BB962C8B-B14F-4D97-AF65-F5344CB8AC3E}">
        <p14:creationId xmlns:p14="http://schemas.microsoft.com/office/powerpoint/2010/main" val="3659140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32FC501-9F33-6C1F-BF95-6E9B5E3CD1DC}"/>
              </a:ext>
            </a:extLst>
          </p:cNvPr>
          <p:cNvSpPr txBox="1"/>
          <p:nvPr/>
        </p:nvSpPr>
        <p:spPr>
          <a:xfrm>
            <a:off x="8153400" y="1128094"/>
            <a:ext cx="3434180" cy="141527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200" b="1" i="0" dirty="0">
                <a:effectLst/>
                <a:latin typeface="+mj-lt"/>
                <a:ea typeface="+mj-ea"/>
                <a:cs typeface="+mj-cs"/>
              </a:rPr>
              <a:t>Pre-request Script</a:t>
            </a:r>
          </a:p>
        </p:txBody>
      </p:sp>
      <p:pic>
        <p:nvPicPr>
          <p:cNvPr id="7" name="Picture 6">
            <a:extLst>
              <a:ext uri="{FF2B5EF4-FFF2-40B4-BE49-F238E27FC236}">
                <a16:creationId xmlns:a16="http://schemas.microsoft.com/office/drawing/2014/main" id="{7737925E-521F-7141-CDAC-F6DBF2468367}"/>
              </a:ext>
            </a:extLst>
          </p:cNvPr>
          <p:cNvPicPr>
            <a:picLocks noChangeAspect="1"/>
          </p:cNvPicPr>
          <p:nvPr/>
        </p:nvPicPr>
        <p:blipFill>
          <a:blip r:embed="rId2">
            <a:extLst>
              <a:ext uri="{28A0092B-C50C-407E-A947-70E740481C1C}">
                <a14:useLocalDpi xmlns:a14="http://schemas.microsoft.com/office/drawing/2010/main" val="0"/>
              </a:ext>
            </a:extLst>
          </a:blip>
          <a:srcRect l="18944" r="18944"/>
          <a:stretch/>
        </p:blipFill>
        <p:spPr>
          <a:xfrm>
            <a:off x="0" y="0"/>
            <a:ext cx="7572605" cy="6857990"/>
          </a:xfrm>
          <a:prstGeom prst="rect">
            <a:avLst/>
          </a:prstGeom>
        </p:spPr>
      </p:pic>
      <p:cxnSp>
        <p:nvCxnSpPr>
          <p:cNvPr id="78" name="Straight Connector 67">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6E6F05E-D499-2F05-2322-A0C22B4C5096}"/>
              </a:ext>
            </a:extLst>
          </p:cNvPr>
          <p:cNvSpPr txBox="1"/>
          <p:nvPr/>
        </p:nvSpPr>
        <p:spPr>
          <a:xfrm>
            <a:off x="7874439" y="1943199"/>
            <a:ext cx="4111084" cy="2308324"/>
          </a:xfrm>
          <a:prstGeom prst="rect">
            <a:avLst/>
          </a:prstGeom>
          <a:noFill/>
        </p:spPr>
        <p:txBody>
          <a:bodyPr wrap="square">
            <a:spAutoFit/>
          </a:bodyPr>
          <a:lstStyle/>
          <a:p>
            <a:r>
              <a:rPr lang="en-US" dirty="0">
                <a:solidFill>
                  <a:srgbClr val="333333"/>
                </a:solidFill>
                <a:latin typeface="inter-regular"/>
              </a:rPr>
              <a:t>You can use pre-request scripts in Postman to execute JavaScript before a request runs. By including code in the Pre-request Script tab for a request, collection, or folder, you can carry out pre-processing such as setting variable values, parameters, headers, and body data..</a:t>
            </a:r>
            <a:endParaRPr lang="en-IN" dirty="0">
              <a:solidFill>
                <a:srgbClr val="333333"/>
              </a:solidFill>
              <a:latin typeface="inter-regular"/>
            </a:endParaRPr>
          </a:p>
        </p:txBody>
      </p:sp>
    </p:spTree>
    <p:extLst>
      <p:ext uri="{BB962C8B-B14F-4D97-AF65-F5344CB8AC3E}">
        <p14:creationId xmlns:p14="http://schemas.microsoft.com/office/powerpoint/2010/main" val="4139406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32FC501-9F33-6C1F-BF95-6E9B5E3CD1DC}"/>
              </a:ext>
            </a:extLst>
          </p:cNvPr>
          <p:cNvSpPr txBox="1"/>
          <p:nvPr/>
        </p:nvSpPr>
        <p:spPr>
          <a:xfrm>
            <a:off x="8153399" y="1128094"/>
            <a:ext cx="3851787" cy="141527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200" b="1" dirty="0">
                <a:latin typeface="+mj-lt"/>
                <a:ea typeface="+mj-ea"/>
                <a:cs typeface="+mj-cs"/>
              </a:rPr>
              <a:t>Post-Response Script</a:t>
            </a:r>
            <a:endParaRPr lang="en-US" sz="3200" b="1" i="0" dirty="0">
              <a:effectLst/>
              <a:latin typeface="+mj-lt"/>
              <a:ea typeface="+mj-ea"/>
              <a:cs typeface="+mj-cs"/>
            </a:endParaRPr>
          </a:p>
        </p:txBody>
      </p:sp>
      <p:pic>
        <p:nvPicPr>
          <p:cNvPr id="7" name="Picture 6">
            <a:extLst>
              <a:ext uri="{FF2B5EF4-FFF2-40B4-BE49-F238E27FC236}">
                <a16:creationId xmlns:a16="http://schemas.microsoft.com/office/drawing/2014/main" id="{7737925E-521F-7141-CDAC-F6DBF2468367}"/>
              </a:ext>
            </a:extLst>
          </p:cNvPr>
          <p:cNvPicPr>
            <a:picLocks noChangeAspect="1"/>
          </p:cNvPicPr>
          <p:nvPr/>
        </p:nvPicPr>
        <p:blipFill>
          <a:blip r:embed="rId2">
            <a:extLst>
              <a:ext uri="{28A0092B-C50C-407E-A947-70E740481C1C}">
                <a14:useLocalDpi xmlns:a14="http://schemas.microsoft.com/office/drawing/2010/main" val="0"/>
              </a:ext>
            </a:extLst>
          </a:blip>
          <a:srcRect l="18944" r="18944"/>
          <a:stretch/>
        </p:blipFill>
        <p:spPr>
          <a:xfrm>
            <a:off x="0" y="0"/>
            <a:ext cx="7572605" cy="6857990"/>
          </a:xfrm>
          <a:prstGeom prst="rect">
            <a:avLst/>
          </a:prstGeom>
        </p:spPr>
      </p:pic>
      <p:cxnSp>
        <p:nvCxnSpPr>
          <p:cNvPr id="78" name="Straight Connector 67">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6E6F05E-D499-2F05-2322-A0C22B4C5096}"/>
              </a:ext>
            </a:extLst>
          </p:cNvPr>
          <p:cNvSpPr txBox="1"/>
          <p:nvPr/>
        </p:nvSpPr>
        <p:spPr>
          <a:xfrm>
            <a:off x="7894102" y="1835729"/>
            <a:ext cx="4111084" cy="2585323"/>
          </a:xfrm>
          <a:prstGeom prst="rect">
            <a:avLst/>
          </a:prstGeom>
          <a:noFill/>
        </p:spPr>
        <p:txBody>
          <a:bodyPr wrap="square">
            <a:spAutoFit/>
          </a:bodyPr>
          <a:lstStyle/>
          <a:p>
            <a:r>
              <a:rPr lang="en-US" dirty="0">
                <a:solidFill>
                  <a:srgbClr val="333333"/>
                </a:solidFill>
                <a:latin typeface="inter-regular"/>
              </a:rPr>
              <a:t>Post-response scripts confirm that your API is working as expected, that integrations between services are functioning reliably, and that any changes haven't broken existing functionality. You can write scripts for your Postman API requests in JavaScript. </a:t>
            </a:r>
          </a:p>
          <a:p>
            <a:r>
              <a:rPr lang="en-US" dirty="0">
                <a:solidFill>
                  <a:srgbClr val="333333"/>
                </a:solidFill>
                <a:latin typeface="inter-regular"/>
              </a:rPr>
              <a:t>You can add scripts to individual requests, collections, and folders in a collection. </a:t>
            </a:r>
          </a:p>
        </p:txBody>
      </p:sp>
    </p:spTree>
    <p:extLst>
      <p:ext uri="{BB962C8B-B14F-4D97-AF65-F5344CB8AC3E}">
        <p14:creationId xmlns:p14="http://schemas.microsoft.com/office/powerpoint/2010/main" val="1204857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shape">
            <a:extLst>
              <a:ext uri="{FF2B5EF4-FFF2-40B4-BE49-F238E27FC236}">
                <a16:creationId xmlns:a16="http://schemas.microsoft.com/office/drawing/2014/main" id="{628FD51C-96B2-6ACD-8397-BBCFD0CDCC2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25"/>
          <a:stretch/>
        </p:blipFill>
        <p:spPr>
          <a:xfrm>
            <a:off x="20" y="10"/>
            <a:ext cx="12188930" cy="6857990"/>
          </a:xfrm>
          <a:prstGeom prst="rect">
            <a:avLst/>
          </a:prstGeom>
        </p:spPr>
      </p:pic>
      <p:sp>
        <p:nvSpPr>
          <p:cNvPr id="2" name="Title 1">
            <a:extLst>
              <a:ext uri="{FF2B5EF4-FFF2-40B4-BE49-F238E27FC236}">
                <a16:creationId xmlns:a16="http://schemas.microsoft.com/office/drawing/2014/main" id="{FCBD006A-2BDE-CAFB-8295-D29F6DA87B2E}"/>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chemeClr val="bg1"/>
                </a:solidFill>
              </a:rPr>
              <a:t>Response and Scripts</a:t>
            </a:r>
            <a:br>
              <a:rPr lang="en-US" sz="6600" dirty="0">
                <a:solidFill>
                  <a:schemeClr val="bg1"/>
                </a:solidFill>
              </a:rPr>
            </a:br>
            <a:endParaRPr lang="en-US" sz="6600" dirty="0">
              <a:solidFill>
                <a:schemeClr val="bg1"/>
              </a:solidFill>
            </a:endParaRPr>
          </a:p>
        </p:txBody>
      </p:sp>
      <p:sp>
        <p:nvSpPr>
          <p:cNvPr id="3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065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descr="A picture containing shape">
            <a:extLst>
              <a:ext uri="{FF2B5EF4-FFF2-40B4-BE49-F238E27FC236}">
                <a16:creationId xmlns:a16="http://schemas.microsoft.com/office/drawing/2014/main" id="{D777DD6A-4779-0197-7E1F-C5B321852A35}"/>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a:stretch/>
        </p:blipFill>
        <p:spPr>
          <a:xfrm>
            <a:off x="-1" y="10"/>
            <a:ext cx="12192001" cy="6857990"/>
          </a:xfrm>
          <a:prstGeom prst="rect">
            <a:avLst/>
          </a:prstGeom>
        </p:spPr>
      </p:pic>
      <p:sp>
        <p:nvSpPr>
          <p:cNvPr id="5" name="TextBox 4">
            <a:extLst>
              <a:ext uri="{FF2B5EF4-FFF2-40B4-BE49-F238E27FC236}">
                <a16:creationId xmlns:a16="http://schemas.microsoft.com/office/drawing/2014/main" id="{6063EA34-C7E5-DC03-108B-10A5F2B9F5EA}"/>
              </a:ext>
            </a:extLst>
          </p:cNvPr>
          <p:cNvSpPr txBox="1"/>
          <p:nvPr/>
        </p:nvSpPr>
        <p:spPr>
          <a:xfrm>
            <a:off x="1198181" y="728906"/>
            <a:ext cx="9792471" cy="20570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0" i="0">
                <a:solidFill>
                  <a:srgbClr val="FFFFFF"/>
                </a:solidFill>
                <a:effectLst/>
                <a:latin typeface="+mj-lt"/>
                <a:ea typeface="+mj-ea"/>
                <a:cs typeface="+mj-cs"/>
              </a:rPr>
              <a:t>Response</a:t>
            </a:r>
            <a:endParaRPr lang="en-US" sz="4400">
              <a:solidFill>
                <a:srgbClr val="FFFFFF"/>
              </a:solidFill>
              <a:latin typeface="+mj-lt"/>
              <a:ea typeface="+mj-ea"/>
              <a:cs typeface="+mj-cs"/>
            </a:endParaRPr>
          </a:p>
        </p:txBody>
      </p:sp>
      <p:sp>
        <p:nvSpPr>
          <p:cNvPr id="4" name="TextBox 3">
            <a:extLst>
              <a:ext uri="{FF2B5EF4-FFF2-40B4-BE49-F238E27FC236}">
                <a16:creationId xmlns:a16="http://schemas.microsoft.com/office/drawing/2014/main" id="{FD555DB9-9856-A278-43D9-7C7AB99E2C18}"/>
              </a:ext>
            </a:extLst>
          </p:cNvPr>
          <p:cNvSpPr txBox="1"/>
          <p:nvPr/>
        </p:nvSpPr>
        <p:spPr>
          <a:xfrm>
            <a:off x="1198181" y="2957665"/>
            <a:ext cx="9792471" cy="317142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600" b="0" i="0">
                <a:solidFill>
                  <a:srgbClr val="FFFFFF"/>
                </a:solidFill>
                <a:effectLst/>
              </a:rPr>
              <a:t>The contents of a Postman response are considered an object because they are often returned in the JSON (JavaScript Object Notation) format, </a:t>
            </a:r>
          </a:p>
          <a:p>
            <a:pPr indent="-228600">
              <a:lnSpc>
                <a:spcPct val="90000"/>
              </a:lnSpc>
              <a:spcAft>
                <a:spcPts val="600"/>
              </a:spcAft>
              <a:buFont typeface="Arial" panose="020B0604020202020204" pitchFamily="34" charset="0"/>
              <a:buChar char="•"/>
            </a:pPr>
            <a:r>
              <a:rPr lang="en-US" sz="1600" b="0" i="0">
                <a:solidFill>
                  <a:srgbClr val="FFFFFF"/>
                </a:solidFill>
                <a:effectLst/>
              </a:rPr>
              <a:t>which is a standard data interchange format. JSON data is represented as key-value pairs, similar to JavaScript objects.</a:t>
            </a:r>
          </a:p>
          <a:p>
            <a:pPr indent="-228600">
              <a:lnSpc>
                <a:spcPct val="90000"/>
              </a:lnSpc>
              <a:spcAft>
                <a:spcPts val="600"/>
              </a:spcAft>
              <a:buFont typeface="Arial" panose="020B0604020202020204" pitchFamily="34" charset="0"/>
              <a:buChar char="•"/>
            </a:pPr>
            <a:endParaRPr lang="en-US" sz="1600" b="0" i="0">
              <a:solidFill>
                <a:srgbClr val="FFFFFF"/>
              </a:solidFill>
              <a:effectLst/>
            </a:endParaRPr>
          </a:p>
          <a:p>
            <a:pPr indent="-228600">
              <a:lnSpc>
                <a:spcPct val="90000"/>
              </a:lnSpc>
              <a:spcAft>
                <a:spcPts val="600"/>
              </a:spcAft>
              <a:buFont typeface="Arial" panose="020B0604020202020204" pitchFamily="34" charset="0"/>
              <a:buChar char="•"/>
            </a:pPr>
            <a:r>
              <a:rPr lang="en-US" sz="1600" b="0" i="0">
                <a:solidFill>
                  <a:srgbClr val="FFFFFF"/>
                </a:solidFill>
                <a:effectLst/>
              </a:rPr>
              <a:t>However, if the response is not in JSON format, it could be referred to based on its format. Here are some examples:</a:t>
            </a:r>
          </a:p>
          <a:p>
            <a:pPr indent="-228600">
              <a:lnSpc>
                <a:spcPct val="90000"/>
              </a:lnSpc>
              <a:spcAft>
                <a:spcPts val="600"/>
              </a:spcAft>
              <a:buFont typeface="Arial" panose="020B0604020202020204" pitchFamily="34" charset="0"/>
              <a:buChar char="•"/>
            </a:pPr>
            <a:endParaRPr lang="en-US" sz="1600" b="0" i="0">
              <a:solidFill>
                <a:srgbClr val="FFFFFF"/>
              </a:solidFill>
              <a:effectLst/>
            </a:endParaRPr>
          </a:p>
          <a:p>
            <a:pPr marL="342900" indent="-228600">
              <a:lnSpc>
                <a:spcPct val="90000"/>
              </a:lnSpc>
              <a:spcAft>
                <a:spcPts val="600"/>
              </a:spcAft>
              <a:buFont typeface="Arial" panose="020B0604020202020204" pitchFamily="34" charset="0"/>
              <a:buChar char="•"/>
            </a:pPr>
            <a:r>
              <a:rPr lang="en-US" sz="1600" b="0" i="0">
                <a:solidFill>
                  <a:srgbClr val="FFFFFF"/>
                </a:solidFill>
                <a:effectLst/>
              </a:rPr>
              <a:t>	If the response is in XML format, it might be referred to as an XML document.</a:t>
            </a:r>
          </a:p>
          <a:p>
            <a:pPr marL="342900" indent="-228600">
              <a:lnSpc>
                <a:spcPct val="90000"/>
              </a:lnSpc>
              <a:spcAft>
                <a:spcPts val="600"/>
              </a:spcAft>
              <a:buFont typeface="Arial" panose="020B0604020202020204" pitchFamily="34" charset="0"/>
              <a:buChar char="•"/>
            </a:pPr>
            <a:r>
              <a:rPr lang="en-US" sz="1600" b="0" i="0">
                <a:solidFill>
                  <a:srgbClr val="FFFFFF"/>
                </a:solidFill>
                <a:effectLst/>
              </a:rPr>
              <a:t>	If the response is in HTML format, it might be referred to as an HTML document or web page.</a:t>
            </a:r>
          </a:p>
          <a:p>
            <a:pPr marL="342900" indent="-228600">
              <a:lnSpc>
                <a:spcPct val="90000"/>
              </a:lnSpc>
              <a:spcAft>
                <a:spcPts val="600"/>
              </a:spcAft>
              <a:buFont typeface="Arial" panose="020B0604020202020204" pitchFamily="34" charset="0"/>
              <a:buChar char="•"/>
            </a:pPr>
            <a:r>
              <a:rPr lang="en-US" sz="1600" b="0" i="0">
                <a:solidFill>
                  <a:srgbClr val="FFFFFF"/>
                </a:solidFill>
                <a:effectLst/>
              </a:rPr>
              <a:t>	If the response is plain text, it might simply be referred to as text.</a:t>
            </a:r>
            <a:endParaRPr lang="en-US" sz="1600">
              <a:solidFill>
                <a:srgbClr val="FFFFFF"/>
              </a:solidFill>
            </a:endParaRPr>
          </a:p>
        </p:txBody>
      </p:sp>
    </p:spTree>
    <p:extLst>
      <p:ext uri="{BB962C8B-B14F-4D97-AF65-F5344CB8AC3E}">
        <p14:creationId xmlns:p14="http://schemas.microsoft.com/office/powerpoint/2010/main" val="1621956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963" y="242020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013C0974-034A-F49C-CC7E-3964B90517F1}"/>
              </a:ext>
            </a:extLst>
          </p:cNvPr>
          <p:cNvPicPr>
            <a:picLocks noChangeAspect="1"/>
          </p:cNvPicPr>
          <p:nvPr/>
        </p:nvPicPr>
        <p:blipFill>
          <a:blip r:embed="rId2"/>
          <a:stretch>
            <a:fillRect/>
          </a:stretch>
        </p:blipFill>
        <p:spPr>
          <a:xfrm>
            <a:off x="1155547" y="1593960"/>
            <a:ext cx="5725584" cy="3664373"/>
          </a:xfrm>
          <a:prstGeom prst="rect">
            <a:avLst/>
          </a:prstGeom>
        </p:spPr>
      </p:pic>
      <p:sp>
        <p:nvSpPr>
          <p:cNvPr id="4" name="TextBox 3">
            <a:extLst>
              <a:ext uri="{FF2B5EF4-FFF2-40B4-BE49-F238E27FC236}">
                <a16:creationId xmlns:a16="http://schemas.microsoft.com/office/drawing/2014/main" id="{FD555DB9-9856-A278-43D9-7C7AB99E2C18}"/>
              </a:ext>
            </a:extLst>
          </p:cNvPr>
          <p:cNvSpPr txBox="1"/>
          <p:nvPr/>
        </p:nvSpPr>
        <p:spPr>
          <a:xfrm>
            <a:off x="8128937" y="2580828"/>
            <a:ext cx="3474484" cy="3633699"/>
          </a:xfrm>
          <a:prstGeom prst="rect">
            <a:avLst/>
          </a:prstGeom>
        </p:spPr>
        <p:txBody>
          <a:bodyPr vert="horz" lIns="91440" tIns="45720" rIns="91440" bIns="45720" rtlCol="0">
            <a:normAutofit/>
          </a:bodyPr>
          <a:lstStyle/>
          <a:p>
            <a:pPr>
              <a:lnSpc>
                <a:spcPct val="90000"/>
              </a:lnSpc>
              <a:spcAft>
                <a:spcPts val="600"/>
              </a:spcAft>
            </a:pPr>
            <a:r>
              <a:rPr lang="en-US" sz="2000" b="0" i="0" dirty="0">
                <a:effectLst/>
              </a:rPr>
              <a:t>In JSON (JavaScript Object Notation), data is represented as a collection of key-value pairs. Each key-value pair is known as a property. The key is a string that represents the name of the property, and the value is the data that is associated with that key.</a:t>
            </a:r>
          </a:p>
          <a:p>
            <a:pPr indent="-228600">
              <a:lnSpc>
                <a:spcPct val="90000"/>
              </a:lnSpc>
              <a:spcAft>
                <a:spcPts val="600"/>
              </a:spcAft>
              <a:buFont typeface="Arial" panose="020B0604020202020204" pitchFamily="34" charset="0"/>
              <a:buChar char="•"/>
            </a:pPr>
            <a:endParaRPr lang="en-US" sz="2000" dirty="0"/>
          </a:p>
          <a:p>
            <a:pPr lvl="1" indent="-228600">
              <a:lnSpc>
                <a:spcPct val="90000"/>
              </a:lnSpc>
              <a:spcAft>
                <a:spcPts val="600"/>
              </a:spcAft>
              <a:buFont typeface="Arial" panose="020B0604020202020204" pitchFamily="34" charset="0"/>
              <a:buChar char="•"/>
            </a:pPr>
            <a:endParaRPr lang="en-US" sz="2000" dirty="0"/>
          </a:p>
        </p:txBody>
      </p:sp>
      <p:pic>
        <p:nvPicPr>
          <p:cNvPr id="9" name="Picture 8" descr="A picture containing shape">
            <a:extLst>
              <a:ext uri="{FF2B5EF4-FFF2-40B4-BE49-F238E27FC236}">
                <a16:creationId xmlns:a16="http://schemas.microsoft.com/office/drawing/2014/main" id="{4C826A7D-8EF2-6FC9-E150-C2F67B5746C3}"/>
              </a:ext>
            </a:extLst>
          </p:cNvPr>
          <p:cNvPicPr>
            <a:picLocks noChangeAspect="1"/>
          </p:cNvPicPr>
          <p:nvPr/>
        </p:nvPicPr>
        <p:blipFill rotWithShape="1">
          <a:blip r:embed="rId3">
            <a:extLst>
              <a:ext uri="{28A0092B-C50C-407E-A947-70E740481C1C}">
                <a14:useLocalDpi xmlns:a14="http://schemas.microsoft.com/office/drawing/2010/main" val="0"/>
              </a:ext>
            </a:extLst>
          </a:blip>
          <a:srcRect l="35363" b="9091"/>
          <a:stretch/>
        </p:blipFill>
        <p:spPr>
          <a:xfrm>
            <a:off x="3523488" y="0"/>
            <a:ext cx="8668512" cy="6857990"/>
          </a:xfrm>
          <a:prstGeom prst="rect">
            <a:avLst/>
          </a:prstGeom>
        </p:spPr>
      </p:pic>
    </p:spTree>
    <p:extLst>
      <p:ext uri="{BB962C8B-B14F-4D97-AF65-F5344CB8AC3E}">
        <p14:creationId xmlns:p14="http://schemas.microsoft.com/office/powerpoint/2010/main" val="1868672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555DB9-9856-A278-43D9-7C7AB99E2C18}"/>
              </a:ext>
            </a:extLst>
          </p:cNvPr>
          <p:cNvSpPr txBox="1"/>
          <p:nvPr/>
        </p:nvSpPr>
        <p:spPr>
          <a:xfrm>
            <a:off x="539015" y="2387065"/>
            <a:ext cx="10780294" cy="2677656"/>
          </a:xfrm>
          <a:prstGeom prst="rect">
            <a:avLst/>
          </a:prstGeom>
          <a:noFill/>
        </p:spPr>
        <p:txBody>
          <a:bodyPr wrap="square" rtlCol="0">
            <a:spAutoFit/>
          </a:bodyPr>
          <a:lstStyle/>
          <a:p>
            <a:r>
              <a:rPr lang="en-US" sz="2800" b="0" i="0" dirty="0">
                <a:solidFill>
                  <a:srgbClr val="161616"/>
                </a:solidFill>
                <a:effectLst/>
              </a:rPr>
              <a:t>An API, or application programming interface, is a set of defined rules that enable different applications to communicate with each other. It acts as an intermediary layer that processes data transfers between systems, letting companies open their application data and functionality to external third-party developers, business partners, and internal departments within their companies</a:t>
            </a:r>
            <a:endParaRPr lang="en-IN" sz="2800" dirty="0"/>
          </a:p>
        </p:txBody>
      </p:sp>
      <p:sp>
        <p:nvSpPr>
          <p:cNvPr id="5" name="TextBox 4">
            <a:extLst>
              <a:ext uri="{FF2B5EF4-FFF2-40B4-BE49-F238E27FC236}">
                <a16:creationId xmlns:a16="http://schemas.microsoft.com/office/drawing/2014/main" id="{6063EA34-C7E5-DC03-108B-10A5F2B9F5EA}"/>
              </a:ext>
            </a:extLst>
          </p:cNvPr>
          <p:cNvSpPr txBox="1"/>
          <p:nvPr/>
        </p:nvSpPr>
        <p:spPr>
          <a:xfrm>
            <a:off x="455181" y="891320"/>
            <a:ext cx="9490510" cy="1015663"/>
          </a:xfrm>
          <a:prstGeom prst="rect">
            <a:avLst/>
          </a:prstGeom>
          <a:noFill/>
        </p:spPr>
        <p:txBody>
          <a:bodyPr wrap="square" rtlCol="0">
            <a:spAutoFit/>
          </a:bodyPr>
          <a:lstStyle/>
          <a:p>
            <a:r>
              <a:rPr lang="en-IN" sz="6000" b="0" i="0" dirty="0">
                <a:solidFill>
                  <a:srgbClr val="161616"/>
                </a:solidFill>
                <a:effectLst/>
                <a:latin typeface="IBM Plex Sans" panose="020B0503050203000203" pitchFamily="34" charset="0"/>
              </a:rPr>
              <a:t>What is an API?</a:t>
            </a:r>
            <a:endParaRPr lang="en-IN" sz="6000" dirty="0"/>
          </a:p>
        </p:txBody>
      </p:sp>
      <p:pic>
        <p:nvPicPr>
          <p:cNvPr id="6" name="Picture 5" descr="A picture containing shape">
            <a:extLst>
              <a:ext uri="{FF2B5EF4-FFF2-40B4-BE49-F238E27FC236}">
                <a16:creationId xmlns:a16="http://schemas.microsoft.com/office/drawing/2014/main" id="{D777DD6A-4779-0197-7E1F-C5B321852A35}"/>
              </a:ext>
            </a:extLst>
          </p:cNvPr>
          <p:cNvPicPr>
            <a:picLocks noChangeAspect="1"/>
          </p:cNvPicPr>
          <p:nvPr/>
        </p:nvPicPr>
        <p:blipFill rotWithShape="1">
          <a:blip r:embed="rId2">
            <a:extLst>
              <a:ext uri="{28A0092B-C50C-407E-A947-70E740481C1C}">
                <a14:useLocalDpi xmlns:a14="http://schemas.microsoft.com/office/drawing/2010/main" val="0"/>
              </a:ext>
            </a:extLst>
          </a:blip>
          <a:srcRect l="35363" b="9091"/>
          <a:stretch/>
        </p:blipFill>
        <p:spPr>
          <a:xfrm>
            <a:off x="3523488" y="10"/>
            <a:ext cx="8668512" cy="6857990"/>
          </a:xfrm>
          <a:prstGeom prst="rect">
            <a:avLst/>
          </a:prstGeom>
        </p:spPr>
      </p:pic>
    </p:spTree>
    <p:extLst>
      <p:ext uri="{BB962C8B-B14F-4D97-AF65-F5344CB8AC3E}">
        <p14:creationId xmlns:p14="http://schemas.microsoft.com/office/powerpoint/2010/main" val="1322577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3" name="Picture 2">
            <a:extLst>
              <a:ext uri="{FF2B5EF4-FFF2-40B4-BE49-F238E27FC236}">
                <a16:creationId xmlns:a16="http://schemas.microsoft.com/office/drawing/2014/main" id="{013C0974-034A-F49C-CC7E-3964B90517F1}"/>
              </a:ext>
            </a:extLst>
          </p:cNvPr>
          <p:cNvPicPr>
            <a:picLocks noChangeAspect="1"/>
          </p:cNvPicPr>
          <p:nvPr/>
        </p:nvPicPr>
        <p:blipFill>
          <a:blip r:embed="rId2"/>
          <a:stretch>
            <a:fillRect/>
          </a:stretch>
        </p:blipFill>
        <p:spPr>
          <a:xfrm>
            <a:off x="-2346" y="1615705"/>
            <a:ext cx="5666547" cy="3626589"/>
          </a:xfrm>
          <a:prstGeom prst="rect">
            <a:avLst/>
          </a:prstGeom>
        </p:spPr>
      </p:pic>
      <p:cxnSp>
        <p:nvCxnSpPr>
          <p:cNvPr id="44" name="Straight Connector 43">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D555DB9-9856-A278-43D9-7C7AB99E2C18}"/>
              </a:ext>
            </a:extLst>
          </p:cNvPr>
          <p:cNvSpPr txBox="1"/>
          <p:nvPr/>
        </p:nvSpPr>
        <p:spPr>
          <a:xfrm>
            <a:off x="6527800" y="1909192"/>
            <a:ext cx="4713997" cy="364771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b="0" i="0" dirty="0">
                <a:solidFill>
                  <a:schemeClr val="bg1"/>
                </a:solidFill>
                <a:effectLst/>
              </a:rPr>
              <a:t>In the example given:</a:t>
            </a:r>
          </a:p>
          <a:p>
            <a:pPr indent="-228600">
              <a:lnSpc>
                <a:spcPct val="90000"/>
              </a:lnSpc>
              <a:spcAft>
                <a:spcPts val="600"/>
              </a:spcAft>
              <a:buFont typeface="Arial" panose="020B0604020202020204" pitchFamily="34" charset="0"/>
              <a:buChar char="•"/>
            </a:pPr>
            <a:endParaRPr lang="en-US" sz="1700" b="0" i="0" dirty="0">
              <a:solidFill>
                <a:schemeClr val="bg1"/>
              </a:solidFill>
              <a:effectLst/>
            </a:endParaRPr>
          </a:p>
          <a:p>
            <a:pPr indent="-228600">
              <a:lnSpc>
                <a:spcPct val="90000"/>
              </a:lnSpc>
              <a:spcAft>
                <a:spcPts val="600"/>
              </a:spcAft>
              <a:buFont typeface="Arial" panose="020B0604020202020204" pitchFamily="34" charset="0"/>
              <a:buChar char="•"/>
            </a:pPr>
            <a:r>
              <a:rPr lang="en-US" sz="1700" b="0" i="0" dirty="0" err="1">
                <a:solidFill>
                  <a:schemeClr val="bg1"/>
                </a:solidFill>
                <a:effectLst/>
              </a:rPr>
              <a:t>args</a:t>
            </a:r>
            <a:r>
              <a:rPr lang="en-US" sz="1700" b="0" i="0" dirty="0">
                <a:solidFill>
                  <a:schemeClr val="bg1"/>
                </a:solidFill>
                <a:effectLst/>
              </a:rPr>
              <a:t>, headers, and </a:t>
            </a:r>
            <a:r>
              <a:rPr lang="en-US" sz="1700" b="0" i="0" dirty="0" err="1">
                <a:solidFill>
                  <a:schemeClr val="bg1"/>
                </a:solidFill>
                <a:effectLst/>
              </a:rPr>
              <a:t>url</a:t>
            </a:r>
            <a:r>
              <a:rPr lang="en-US" sz="1700" b="0" i="0" dirty="0">
                <a:solidFill>
                  <a:schemeClr val="bg1"/>
                </a:solidFill>
                <a:effectLst/>
              </a:rPr>
              <a:t> are the keys, and their associated values are the objects or strings that follow them.</a:t>
            </a:r>
          </a:p>
          <a:p>
            <a:pPr indent="-228600">
              <a:lnSpc>
                <a:spcPct val="90000"/>
              </a:lnSpc>
              <a:spcAft>
                <a:spcPts val="600"/>
              </a:spcAft>
              <a:buFont typeface="Arial" panose="020B0604020202020204" pitchFamily="34" charset="0"/>
              <a:buChar char="•"/>
            </a:pPr>
            <a:r>
              <a:rPr lang="en-US" sz="1700" b="0" i="0" dirty="0">
                <a:solidFill>
                  <a:schemeClr val="bg1"/>
                </a:solidFill>
                <a:effectLst/>
              </a:rPr>
              <a:t>For instance, the </a:t>
            </a:r>
            <a:r>
              <a:rPr lang="en-US" sz="1700" b="0" i="0" dirty="0" err="1">
                <a:solidFill>
                  <a:schemeClr val="bg1"/>
                </a:solidFill>
                <a:effectLst/>
              </a:rPr>
              <a:t>args</a:t>
            </a:r>
            <a:r>
              <a:rPr lang="en-US" sz="1700" b="0" i="0" dirty="0">
                <a:solidFill>
                  <a:schemeClr val="bg1"/>
                </a:solidFill>
                <a:effectLst/>
              </a:rPr>
              <a:t> property has a value that is another object: { "foo1": "bar1", "foo2": "bar2" }.</a:t>
            </a:r>
          </a:p>
          <a:p>
            <a:pPr indent="-228600">
              <a:lnSpc>
                <a:spcPct val="90000"/>
              </a:lnSpc>
              <a:spcAft>
                <a:spcPts val="600"/>
              </a:spcAft>
              <a:buFont typeface="Arial" panose="020B0604020202020204" pitchFamily="34" charset="0"/>
              <a:buChar char="•"/>
            </a:pPr>
            <a:r>
              <a:rPr lang="en-US" sz="1700" b="0" i="0" dirty="0">
                <a:solidFill>
                  <a:schemeClr val="bg1"/>
                </a:solidFill>
                <a:effectLst/>
              </a:rPr>
              <a:t>The headers property has a value that is also an object, containing its own set of properties such as x-forwarded-proto, x-forwarded-port, host, etc.</a:t>
            </a:r>
          </a:p>
          <a:p>
            <a:pPr indent="-228600">
              <a:lnSpc>
                <a:spcPct val="90000"/>
              </a:lnSpc>
              <a:spcAft>
                <a:spcPts val="600"/>
              </a:spcAft>
              <a:buFont typeface="Arial" panose="020B0604020202020204" pitchFamily="34" charset="0"/>
              <a:buChar char="•"/>
            </a:pPr>
            <a:r>
              <a:rPr lang="en-US" sz="1700" b="0" i="0" dirty="0">
                <a:solidFill>
                  <a:schemeClr val="bg1"/>
                </a:solidFill>
                <a:effectLst/>
              </a:rPr>
              <a:t>The </a:t>
            </a:r>
            <a:r>
              <a:rPr lang="en-US" sz="1700" b="0" i="0" dirty="0" err="1">
                <a:solidFill>
                  <a:schemeClr val="bg1"/>
                </a:solidFill>
                <a:effectLst/>
              </a:rPr>
              <a:t>url</a:t>
            </a:r>
            <a:r>
              <a:rPr lang="en-US" sz="1700" b="0" i="0" dirty="0">
                <a:solidFill>
                  <a:schemeClr val="bg1"/>
                </a:solidFill>
                <a:effectLst/>
              </a:rPr>
              <a:t> property has a string value: "https://postman-echo.com/get?foo1=bar1&amp;foo2=bar2".</a:t>
            </a:r>
          </a:p>
        </p:txBody>
      </p:sp>
      <p:cxnSp>
        <p:nvCxnSpPr>
          <p:cNvPr id="46" name="Straight Connector 45">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Picture 1" descr="A picture containing shape">
            <a:extLst>
              <a:ext uri="{FF2B5EF4-FFF2-40B4-BE49-F238E27FC236}">
                <a16:creationId xmlns:a16="http://schemas.microsoft.com/office/drawing/2014/main" id="{C3508C02-0E59-ED17-1202-B7019AE7F329}"/>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a:stretch/>
        </p:blipFill>
        <p:spPr>
          <a:xfrm>
            <a:off x="-1" y="10"/>
            <a:ext cx="12192001" cy="6857990"/>
          </a:xfrm>
          <a:prstGeom prst="rect">
            <a:avLst/>
          </a:prstGeom>
        </p:spPr>
      </p:pic>
    </p:spTree>
    <p:extLst>
      <p:ext uri="{BB962C8B-B14F-4D97-AF65-F5344CB8AC3E}">
        <p14:creationId xmlns:p14="http://schemas.microsoft.com/office/powerpoint/2010/main" val="2695757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shape">
            <a:extLst>
              <a:ext uri="{FF2B5EF4-FFF2-40B4-BE49-F238E27FC236}">
                <a16:creationId xmlns:a16="http://schemas.microsoft.com/office/drawing/2014/main" id="{628FD51C-96B2-6ACD-8397-BBCFD0CDCC2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25"/>
          <a:stretch/>
        </p:blipFill>
        <p:spPr>
          <a:xfrm>
            <a:off x="20" y="10"/>
            <a:ext cx="12188930" cy="6857990"/>
          </a:xfrm>
          <a:prstGeom prst="rect">
            <a:avLst/>
          </a:prstGeom>
        </p:spPr>
      </p:pic>
      <p:sp>
        <p:nvSpPr>
          <p:cNvPr id="2" name="Title 1">
            <a:extLst>
              <a:ext uri="{FF2B5EF4-FFF2-40B4-BE49-F238E27FC236}">
                <a16:creationId xmlns:a16="http://schemas.microsoft.com/office/drawing/2014/main" id="{FCBD006A-2BDE-CAFB-8295-D29F6DA87B2E}"/>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chemeClr val="bg1"/>
                </a:solidFill>
              </a:rPr>
              <a:t>Scripts in Postman</a:t>
            </a:r>
            <a:br>
              <a:rPr lang="en-US" sz="6600" dirty="0">
                <a:solidFill>
                  <a:schemeClr val="bg1"/>
                </a:solidFill>
              </a:rPr>
            </a:br>
            <a:endParaRPr lang="en-US" sz="6600" dirty="0">
              <a:solidFill>
                <a:schemeClr val="bg1"/>
              </a:solidFill>
            </a:endParaRPr>
          </a:p>
        </p:txBody>
      </p:sp>
      <p:sp>
        <p:nvSpPr>
          <p:cNvPr id="3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96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7" name="Freeform: Shape 1036">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9" name="Freeform: Shape 1038">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063EA34-C7E5-DC03-108B-10A5F2B9F5EA}"/>
              </a:ext>
            </a:extLst>
          </p:cNvPr>
          <p:cNvSpPr txBox="1"/>
          <p:nvPr/>
        </p:nvSpPr>
        <p:spPr>
          <a:xfrm>
            <a:off x="438913" y="859536"/>
            <a:ext cx="4832802" cy="12435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0" i="0">
                <a:effectLst/>
                <a:latin typeface="+mj-lt"/>
                <a:ea typeface="+mj-ea"/>
                <a:cs typeface="+mj-cs"/>
              </a:rPr>
              <a:t>Execution order of scripts</a:t>
            </a:r>
            <a:endParaRPr lang="en-US" sz="3400">
              <a:latin typeface="+mj-lt"/>
              <a:ea typeface="+mj-ea"/>
              <a:cs typeface="+mj-cs"/>
            </a:endParaRPr>
          </a:p>
        </p:txBody>
      </p:sp>
      <p:sp>
        <p:nvSpPr>
          <p:cNvPr id="1041" name="Rectangle 1040">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43" name="Rectangle 1042">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D555DB9-9856-A278-43D9-7C7AB99E2C18}"/>
              </a:ext>
            </a:extLst>
          </p:cNvPr>
          <p:cNvSpPr txBox="1"/>
          <p:nvPr/>
        </p:nvSpPr>
        <p:spPr>
          <a:xfrm>
            <a:off x="438912" y="2512611"/>
            <a:ext cx="4832803" cy="366435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b="0" i="0" dirty="0">
                <a:effectLst/>
              </a:rPr>
              <a:t>In Postman, the script execution order for a single request looks like this:</a:t>
            </a:r>
          </a:p>
          <a:p>
            <a:pPr indent="-228600">
              <a:lnSpc>
                <a:spcPct val="90000"/>
              </a:lnSpc>
              <a:spcAft>
                <a:spcPts val="600"/>
              </a:spcAft>
              <a:buFont typeface="Arial" panose="020B0604020202020204" pitchFamily="34" charset="0"/>
              <a:buChar char="•"/>
            </a:pPr>
            <a:endParaRPr lang="en-US" b="0" i="0" dirty="0">
              <a:effectLst/>
            </a:endParaRPr>
          </a:p>
          <a:p>
            <a:pPr indent="-228600">
              <a:lnSpc>
                <a:spcPct val="90000"/>
              </a:lnSpc>
              <a:spcAft>
                <a:spcPts val="600"/>
              </a:spcAft>
              <a:buFont typeface="Arial" panose="020B0604020202020204" pitchFamily="34" charset="0"/>
              <a:buChar char="•"/>
            </a:pPr>
            <a:r>
              <a:rPr lang="en-US" b="0" i="0" dirty="0">
                <a:effectLst/>
              </a:rPr>
              <a:t>A pre-request script associated with a request will execute before the request is sent</a:t>
            </a:r>
          </a:p>
          <a:p>
            <a:pPr indent="-228600">
              <a:lnSpc>
                <a:spcPct val="90000"/>
              </a:lnSpc>
              <a:spcAft>
                <a:spcPts val="600"/>
              </a:spcAft>
              <a:buFont typeface="Arial" panose="020B0604020202020204" pitchFamily="34" charset="0"/>
              <a:buChar char="•"/>
            </a:pPr>
            <a:r>
              <a:rPr lang="en-US" b="0" i="0" dirty="0">
                <a:effectLst/>
              </a:rPr>
              <a:t>A post-response script associated with a request will execute after the request is sent</a:t>
            </a:r>
            <a:endParaRPr lang="en-US" dirty="0"/>
          </a:p>
        </p:txBody>
      </p:sp>
      <p:pic>
        <p:nvPicPr>
          <p:cNvPr id="1030" name="Picture 6" descr="Workflow for single request">
            <a:extLst>
              <a:ext uri="{FF2B5EF4-FFF2-40B4-BE49-F238E27FC236}">
                <a16:creationId xmlns:a16="http://schemas.microsoft.com/office/drawing/2014/main" id="{D992378C-CF75-E4F1-7A28-4AC62C6AE69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14720" y="4338385"/>
            <a:ext cx="6096002" cy="1188655"/>
          </a:xfrm>
          <a:prstGeom prst="rect">
            <a:avLst/>
          </a:prstGeom>
          <a:pattFill prst="pct5">
            <a:fgClr>
              <a:schemeClr val="accent1"/>
            </a:fgClr>
            <a:bgClr>
              <a:schemeClr val="bg1"/>
            </a:bgClr>
          </a:pattFill>
        </p:spPr>
      </p:pic>
      <p:pic>
        <p:nvPicPr>
          <p:cNvPr id="8" name="Picture 7" descr="A picture containing shape">
            <a:extLst>
              <a:ext uri="{FF2B5EF4-FFF2-40B4-BE49-F238E27FC236}">
                <a16:creationId xmlns:a16="http://schemas.microsoft.com/office/drawing/2014/main" id="{0D689E75-46F4-0779-C94E-0CCF496E8D99}"/>
              </a:ext>
            </a:extLst>
          </p:cNvPr>
          <p:cNvPicPr>
            <a:picLocks noChangeAspect="1"/>
          </p:cNvPicPr>
          <p:nvPr/>
        </p:nvPicPr>
        <p:blipFill rotWithShape="1">
          <a:blip r:embed="rId3">
            <a:extLst>
              <a:ext uri="{28A0092B-C50C-407E-A947-70E740481C1C}">
                <a14:useLocalDpi xmlns:a14="http://schemas.microsoft.com/office/drawing/2010/main" val="0"/>
              </a:ext>
            </a:extLst>
          </a:blip>
          <a:srcRect l="35363" b="9091"/>
          <a:stretch/>
        </p:blipFill>
        <p:spPr>
          <a:xfrm>
            <a:off x="3523488" y="0"/>
            <a:ext cx="8668512" cy="6857990"/>
          </a:xfrm>
          <a:prstGeom prst="rect">
            <a:avLst/>
          </a:prstGeom>
        </p:spPr>
      </p:pic>
    </p:spTree>
    <p:extLst>
      <p:ext uri="{BB962C8B-B14F-4D97-AF65-F5344CB8AC3E}">
        <p14:creationId xmlns:p14="http://schemas.microsoft.com/office/powerpoint/2010/main" val="2286475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64" name="Freeform: Shape 206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65" name="Freeform: Shape 206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063EA34-C7E5-DC03-108B-10A5F2B9F5EA}"/>
              </a:ext>
            </a:extLst>
          </p:cNvPr>
          <p:cNvSpPr txBox="1"/>
          <p:nvPr/>
        </p:nvSpPr>
        <p:spPr>
          <a:xfrm>
            <a:off x="371094" y="1161288"/>
            <a:ext cx="3438144" cy="12390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0" i="0" kern="1200">
                <a:solidFill>
                  <a:schemeClr val="tx1"/>
                </a:solidFill>
                <a:effectLst/>
                <a:latin typeface="+mj-lt"/>
                <a:ea typeface="+mj-ea"/>
                <a:cs typeface="+mj-cs"/>
              </a:rPr>
              <a:t>Execution order of scripts</a:t>
            </a:r>
            <a:endParaRPr lang="en-US" sz="2800" kern="1200">
              <a:solidFill>
                <a:schemeClr val="tx1"/>
              </a:solidFill>
              <a:latin typeface="+mj-lt"/>
              <a:ea typeface="+mj-ea"/>
              <a:cs typeface="+mj-cs"/>
            </a:endParaRPr>
          </a:p>
        </p:txBody>
      </p:sp>
      <p:sp>
        <p:nvSpPr>
          <p:cNvPr id="2061" name="Rectangle 2060">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3" name="Rectangle 206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D555DB9-9856-A278-43D9-7C7AB99E2C18}"/>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400" b="0" i="0">
                <a:effectLst/>
                <a:highlight>
                  <a:srgbClr val="FFFFFF"/>
                </a:highlight>
              </a:rPr>
              <a:t>For every request in a collection, scripts will execute in the following order:</a:t>
            </a:r>
          </a:p>
          <a:p>
            <a:pPr indent="-228600">
              <a:lnSpc>
                <a:spcPct val="90000"/>
              </a:lnSpc>
              <a:spcAft>
                <a:spcPts val="600"/>
              </a:spcAft>
              <a:buFont typeface="Arial" panose="020B0604020202020204" pitchFamily="34" charset="0"/>
              <a:buChar char="•"/>
            </a:pPr>
            <a:r>
              <a:rPr lang="en-US" sz="1400" b="0" i="0">
                <a:effectLst/>
                <a:highlight>
                  <a:srgbClr val="FFFFFF"/>
                </a:highlight>
              </a:rPr>
              <a:t>A pre-request script associated with a collection will run prior to every request in the collection.</a:t>
            </a:r>
          </a:p>
          <a:p>
            <a:pPr indent="-228600">
              <a:lnSpc>
                <a:spcPct val="90000"/>
              </a:lnSpc>
              <a:spcAft>
                <a:spcPts val="600"/>
              </a:spcAft>
              <a:buFont typeface="Arial" panose="020B0604020202020204" pitchFamily="34" charset="0"/>
              <a:buChar char="•"/>
            </a:pPr>
            <a:r>
              <a:rPr lang="en-US" sz="1400" b="0" i="0">
                <a:effectLst/>
                <a:highlight>
                  <a:srgbClr val="FFFFFF"/>
                </a:highlight>
              </a:rPr>
              <a:t>A pre-request script associated with a folder will run prior to every direct child request in the folder.</a:t>
            </a:r>
          </a:p>
          <a:p>
            <a:pPr indent="-228600">
              <a:lnSpc>
                <a:spcPct val="90000"/>
              </a:lnSpc>
              <a:spcAft>
                <a:spcPts val="600"/>
              </a:spcAft>
              <a:buFont typeface="Arial" panose="020B0604020202020204" pitchFamily="34" charset="0"/>
              <a:buChar char="•"/>
            </a:pPr>
            <a:r>
              <a:rPr lang="en-US" sz="1400" b="0" i="0">
                <a:effectLst/>
                <a:highlight>
                  <a:srgbClr val="FFFFFF"/>
                </a:highlight>
              </a:rPr>
              <a:t>A post-response script associated with a collection will run after every request in the collection.</a:t>
            </a:r>
          </a:p>
          <a:p>
            <a:pPr indent="-228600">
              <a:lnSpc>
                <a:spcPct val="90000"/>
              </a:lnSpc>
              <a:spcAft>
                <a:spcPts val="600"/>
              </a:spcAft>
              <a:buFont typeface="Arial" panose="020B0604020202020204" pitchFamily="34" charset="0"/>
              <a:buChar char="•"/>
            </a:pPr>
            <a:r>
              <a:rPr lang="en-US" sz="1400" b="0" i="0">
                <a:effectLst/>
                <a:highlight>
                  <a:srgbClr val="FFFFFF"/>
                </a:highlight>
              </a:rPr>
              <a:t>A post-response script associated with a folder will run after every direct child request in the folder.</a:t>
            </a:r>
          </a:p>
        </p:txBody>
      </p:sp>
      <p:pic>
        <p:nvPicPr>
          <p:cNvPr id="2050" name="Picture 2" descr="workflow for request in collection">
            <a:extLst>
              <a:ext uri="{FF2B5EF4-FFF2-40B4-BE49-F238E27FC236}">
                <a16:creationId xmlns:a16="http://schemas.microsoft.com/office/drawing/2014/main" id="{803DC522-B42E-F085-867E-6CC1B804C6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12640" y="2103542"/>
            <a:ext cx="7579360" cy="33320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shape">
            <a:extLst>
              <a:ext uri="{FF2B5EF4-FFF2-40B4-BE49-F238E27FC236}">
                <a16:creationId xmlns:a16="http://schemas.microsoft.com/office/drawing/2014/main" id="{2B711849-BA93-6CF4-BFC5-AC8F1E9491A6}"/>
              </a:ext>
            </a:extLst>
          </p:cNvPr>
          <p:cNvPicPr>
            <a:picLocks noChangeAspect="1"/>
          </p:cNvPicPr>
          <p:nvPr/>
        </p:nvPicPr>
        <p:blipFill rotWithShape="1">
          <a:blip r:embed="rId3">
            <a:extLst>
              <a:ext uri="{28A0092B-C50C-407E-A947-70E740481C1C}">
                <a14:useLocalDpi xmlns:a14="http://schemas.microsoft.com/office/drawing/2010/main" val="0"/>
              </a:ext>
            </a:extLst>
          </a:blip>
          <a:srcRect l="35363" b="9091"/>
          <a:stretch/>
        </p:blipFill>
        <p:spPr>
          <a:xfrm>
            <a:off x="3523488" y="0"/>
            <a:ext cx="8668512" cy="6857990"/>
          </a:xfrm>
          <a:prstGeom prst="rect">
            <a:avLst/>
          </a:prstGeom>
        </p:spPr>
      </p:pic>
    </p:spTree>
    <p:extLst>
      <p:ext uri="{BB962C8B-B14F-4D97-AF65-F5344CB8AC3E}">
        <p14:creationId xmlns:p14="http://schemas.microsoft.com/office/powerpoint/2010/main" val="1675518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C6B75A-7EB0-77C1-E93C-7D8B484EFA34}"/>
              </a:ext>
            </a:extLst>
          </p:cNvPr>
          <p:cNvSpPr>
            <a:spLocks noGrp="1"/>
          </p:cNvSpPr>
          <p:nvPr>
            <p:ph type="title"/>
          </p:nvPr>
        </p:nvSpPr>
        <p:spPr>
          <a:xfrm>
            <a:off x="838200" y="365125"/>
            <a:ext cx="10515600" cy="1325563"/>
          </a:xfrm>
        </p:spPr>
        <p:txBody>
          <a:bodyPr>
            <a:normAutofit/>
          </a:bodyPr>
          <a:lstStyle/>
          <a:p>
            <a:r>
              <a:rPr lang="en-US" sz="4200" dirty="0"/>
              <a:t>Validate responses</a:t>
            </a:r>
            <a:br>
              <a:rPr lang="en-US" sz="4200" dirty="0"/>
            </a:br>
            <a:endParaRPr lang="en-IN" sz="4200" dirty="0"/>
          </a:p>
        </p:txBody>
      </p:sp>
      <p:sp>
        <p:nvSpPr>
          <p:cNvPr id="1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E600DC-5E5D-CEB8-2917-00B41B0BFB52}"/>
              </a:ext>
            </a:extLst>
          </p:cNvPr>
          <p:cNvSpPr>
            <a:spLocks noGrp="1"/>
          </p:cNvSpPr>
          <p:nvPr>
            <p:ph idx="1"/>
          </p:nvPr>
        </p:nvSpPr>
        <p:spPr>
          <a:xfrm>
            <a:off x="838200" y="1929384"/>
            <a:ext cx="10515600" cy="4251960"/>
          </a:xfrm>
        </p:spPr>
        <p:txBody>
          <a:bodyPr>
            <a:normAutofit/>
          </a:bodyPr>
          <a:lstStyle/>
          <a:p>
            <a:r>
              <a:rPr lang="en-US" sz="2200" dirty="0"/>
              <a:t>To validate the data returned by a request, you can use the </a:t>
            </a:r>
            <a:r>
              <a:rPr lang="en-US" sz="2200" dirty="0" err="1"/>
              <a:t>pm.response</a:t>
            </a:r>
            <a:r>
              <a:rPr lang="en-US" sz="2200" dirty="0"/>
              <a:t> object in a test. Define tests using the </a:t>
            </a:r>
            <a:r>
              <a:rPr lang="en-US" sz="2200" dirty="0" err="1"/>
              <a:t>pm.test</a:t>
            </a:r>
            <a:r>
              <a:rPr lang="en-US" sz="2200" dirty="0"/>
              <a:t> function, providing a name and function that returns a </a:t>
            </a:r>
            <a:r>
              <a:rPr lang="en-US" sz="2200" dirty="0" err="1"/>
              <a:t>boolean</a:t>
            </a:r>
            <a:r>
              <a:rPr lang="en-US" sz="2200" dirty="0"/>
              <a:t> (true or false) value indicating if the test passed or failed. Use Chai.js BDD syntax and </a:t>
            </a:r>
            <a:r>
              <a:rPr lang="en-US" sz="2200" dirty="0" err="1"/>
              <a:t>pm.expect</a:t>
            </a:r>
            <a:r>
              <a:rPr lang="en-US" sz="2200" dirty="0"/>
              <a:t> in your assertions to test the response detail.</a:t>
            </a:r>
          </a:p>
          <a:p>
            <a:endParaRPr lang="en-US" sz="2200" dirty="0"/>
          </a:p>
          <a:p>
            <a:r>
              <a:rPr lang="en-US" sz="2200" dirty="0"/>
              <a:t>The first parameter for the .test function is a text string that will appear in the test result output. Use this to identify your tests, and communicate the purpose of a test to anyone viewing the results.</a:t>
            </a:r>
            <a:endParaRPr lang="en-IN" sz="2200" dirty="0"/>
          </a:p>
        </p:txBody>
      </p:sp>
      <p:pic>
        <p:nvPicPr>
          <p:cNvPr id="5" name="Picture 4" descr="A picture containing shape">
            <a:extLst>
              <a:ext uri="{FF2B5EF4-FFF2-40B4-BE49-F238E27FC236}">
                <a16:creationId xmlns:a16="http://schemas.microsoft.com/office/drawing/2014/main" id="{8D0EA3AF-C87F-73C4-A2C4-9D6B479BFEB4}"/>
              </a:ext>
            </a:extLst>
          </p:cNvPr>
          <p:cNvPicPr>
            <a:picLocks noChangeAspect="1"/>
          </p:cNvPicPr>
          <p:nvPr/>
        </p:nvPicPr>
        <p:blipFill rotWithShape="1">
          <a:blip r:embed="rId2">
            <a:extLst>
              <a:ext uri="{28A0092B-C50C-407E-A947-70E740481C1C}">
                <a14:useLocalDpi xmlns:a14="http://schemas.microsoft.com/office/drawing/2010/main" val="0"/>
              </a:ext>
            </a:extLst>
          </a:blip>
          <a:srcRect l="35363" b="9091"/>
          <a:stretch/>
        </p:blipFill>
        <p:spPr>
          <a:xfrm>
            <a:off x="3523488" y="0"/>
            <a:ext cx="8668512" cy="6857990"/>
          </a:xfrm>
          <a:prstGeom prst="rect">
            <a:avLst/>
          </a:prstGeom>
        </p:spPr>
      </p:pic>
    </p:spTree>
    <p:extLst>
      <p:ext uri="{BB962C8B-B14F-4D97-AF65-F5344CB8AC3E}">
        <p14:creationId xmlns:p14="http://schemas.microsoft.com/office/powerpoint/2010/main" val="1674758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48B283D-EA4C-830C-A595-D481A2265221}"/>
              </a:ext>
            </a:extLst>
          </p:cNvPr>
          <p:cNvSpPr>
            <a:spLocks noGrp="1"/>
          </p:cNvSpPr>
          <p:nvPr>
            <p:ph type="title"/>
          </p:nvPr>
        </p:nvSpPr>
        <p:spPr>
          <a:xfrm>
            <a:off x="1075767" y="1188637"/>
            <a:ext cx="2988234" cy="4480726"/>
          </a:xfrm>
        </p:spPr>
        <p:txBody>
          <a:bodyPr>
            <a:normAutofit/>
          </a:bodyPr>
          <a:lstStyle/>
          <a:p>
            <a:pPr algn="r"/>
            <a:r>
              <a:rPr lang="en-US" sz="4100" dirty="0"/>
              <a:t>Pm, </a:t>
            </a:r>
            <a:r>
              <a:rPr lang="en-US" sz="4100" dirty="0" err="1"/>
              <a:t>pm.request</a:t>
            </a:r>
            <a:r>
              <a:rPr lang="en-US" sz="4100" dirty="0"/>
              <a:t> and </a:t>
            </a:r>
            <a:r>
              <a:rPr lang="en-US" sz="4100" dirty="0" err="1"/>
              <a:t>pm.respone</a:t>
            </a:r>
            <a:endParaRPr lang="en-IN" sz="4100" dirty="0"/>
          </a:p>
        </p:txBody>
      </p:sp>
      <p:cxnSp>
        <p:nvCxnSpPr>
          <p:cNvPr id="33" name="Straight Connector 32">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E600DC-5E5D-CEB8-2917-00B41B0BFB52}"/>
              </a:ext>
            </a:extLst>
          </p:cNvPr>
          <p:cNvSpPr>
            <a:spLocks noGrp="1"/>
          </p:cNvSpPr>
          <p:nvPr>
            <p:ph idx="1"/>
          </p:nvPr>
        </p:nvSpPr>
        <p:spPr>
          <a:xfrm>
            <a:off x="5255260" y="1648870"/>
            <a:ext cx="4702848" cy="3560260"/>
          </a:xfrm>
        </p:spPr>
        <p:txBody>
          <a:bodyPr anchor="ctr">
            <a:normAutofit/>
          </a:bodyPr>
          <a:lstStyle/>
          <a:p>
            <a:r>
              <a:rPr lang="en-US" sz="1500"/>
              <a:t>pm is a global object in Postman that contains information about the current script execution environment.</a:t>
            </a:r>
          </a:p>
          <a:p>
            <a:r>
              <a:rPr lang="en-US" sz="1500"/>
              <a:t> response is an object that contains details about the HTTP response that was received. The json() method is used to parse the body of the HTTP response from a JSON string into a JavaScript object.</a:t>
            </a:r>
          </a:p>
          <a:p>
            <a:r>
              <a:rPr lang="en-US" sz="1500"/>
              <a:t>The first parameter for the .test function is a text string that will appear in the test result output. Use this to identify your tests, and communicate the purpose of a test to anyone viewing the results.</a:t>
            </a:r>
          </a:p>
          <a:p>
            <a:r>
              <a:rPr lang="en-US" sz="1500"/>
              <a:t>request is an object that contains details about the HTTP request that will be sent. </a:t>
            </a:r>
            <a:endParaRPr lang="en-IN" sz="1500"/>
          </a:p>
        </p:txBody>
      </p:sp>
      <p:pic>
        <p:nvPicPr>
          <p:cNvPr id="9" name="Picture 8" descr="A picture containing shape">
            <a:extLst>
              <a:ext uri="{FF2B5EF4-FFF2-40B4-BE49-F238E27FC236}">
                <a16:creationId xmlns:a16="http://schemas.microsoft.com/office/drawing/2014/main" id="{4F03B911-EA89-5224-07A6-9F04644AA1B5}"/>
              </a:ext>
            </a:extLst>
          </p:cNvPr>
          <p:cNvPicPr>
            <a:picLocks noChangeAspect="1"/>
          </p:cNvPicPr>
          <p:nvPr/>
        </p:nvPicPr>
        <p:blipFill rotWithShape="1">
          <a:blip r:embed="rId2">
            <a:extLst>
              <a:ext uri="{28A0092B-C50C-407E-A947-70E740481C1C}">
                <a14:useLocalDpi xmlns:a14="http://schemas.microsoft.com/office/drawing/2010/main" val="0"/>
              </a:ext>
            </a:extLst>
          </a:blip>
          <a:srcRect l="35363" b="9091"/>
          <a:stretch/>
        </p:blipFill>
        <p:spPr>
          <a:xfrm>
            <a:off x="3523488" y="0"/>
            <a:ext cx="8668512" cy="6857990"/>
          </a:xfrm>
          <a:prstGeom prst="rect">
            <a:avLst/>
          </a:prstGeom>
        </p:spPr>
      </p:pic>
    </p:spTree>
    <p:extLst>
      <p:ext uri="{BB962C8B-B14F-4D97-AF65-F5344CB8AC3E}">
        <p14:creationId xmlns:p14="http://schemas.microsoft.com/office/powerpoint/2010/main" val="27943156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C6B75A-7EB0-77C1-E93C-7D8B484EFA34}"/>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Difference between var, let, and const</a:t>
            </a:r>
            <a:endParaRPr lang="en-IN" dirty="0">
              <a:solidFill>
                <a:srgbClr val="FFFFFF"/>
              </a:solidFill>
            </a:endParaRPr>
          </a:p>
        </p:txBody>
      </p:sp>
      <p:sp>
        <p:nvSpPr>
          <p:cNvPr id="32" name="Arc 3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1E600DC-5E5D-CEB8-2917-00B41B0BFB52}"/>
              </a:ext>
            </a:extLst>
          </p:cNvPr>
          <p:cNvSpPr>
            <a:spLocks noGrp="1"/>
          </p:cNvSpPr>
          <p:nvPr>
            <p:ph idx="1"/>
          </p:nvPr>
        </p:nvSpPr>
        <p:spPr>
          <a:xfrm>
            <a:off x="4447308" y="591344"/>
            <a:ext cx="6906491" cy="5585619"/>
          </a:xfrm>
        </p:spPr>
        <p:txBody>
          <a:bodyPr anchor="ctr">
            <a:normAutofit/>
          </a:bodyPr>
          <a:lstStyle/>
          <a:p>
            <a:pPr marL="0" indent="0">
              <a:buNone/>
            </a:pPr>
            <a:endParaRPr lang="en-US" dirty="0"/>
          </a:p>
          <a:p>
            <a:pPr marL="0" indent="0">
              <a:buNone/>
            </a:pPr>
            <a:r>
              <a:rPr lang="en-US" dirty="0"/>
              <a:t>The difference between var, let, and const is in their scoping rules:</a:t>
            </a:r>
          </a:p>
          <a:p>
            <a:pPr marL="0" indent="0">
              <a:buNone/>
            </a:pPr>
            <a:endParaRPr lang="en-US" dirty="0"/>
          </a:p>
          <a:p>
            <a:r>
              <a:rPr lang="en-US" dirty="0"/>
              <a:t>var is function-scoped, meaning a variable declared with var is available within the function it’s declared in.</a:t>
            </a:r>
          </a:p>
          <a:p>
            <a:r>
              <a:rPr lang="en-US" dirty="0"/>
              <a:t>let and const are block-scoped, meaning they are only available within the block they’re declared in.</a:t>
            </a:r>
          </a:p>
        </p:txBody>
      </p:sp>
      <p:pic>
        <p:nvPicPr>
          <p:cNvPr id="9" name="Picture 8" descr="A picture containing shape">
            <a:extLst>
              <a:ext uri="{FF2B5EF4-FFF2-40B4-BE49-F238E27FC236}">
                <a16:creationId xmlns:a16="http://schemas.microsoft.com/office/drawing/2014/main" id="{B84A9AA2-BBC6-98AC-BC6C-6BE84E89D605}"/>
              </a:ext>
            </a:extLst>
          </p:cNvPr>
          <p:cNvPicPr>
            <a:picLocks noChangeAspect="1"/>
          </p:cNvPicPr>
          <p:nvPr/>
        </p:nvPicPr>
        <p:blipFill rotWithShape="1">
          <a:blip r:embed="rId2">
            <a:extLst>
              <a:ext uri="{28A0092B-C50C-407E-A947-70E740481C1C}">
                <a14:useLocalDpi xmlns:a14="http://schemas.microsoft.com/office/drawing/2010/main" val="0"/>
              </a:ext>
            </a:extLst>
          </a:blip>
          <a:srcRect l="35363" b="9091"/>
          <a:stretch/>
        </p:blipFill>
        <p:spPr>
          <a:xfrm>
            <a:off x="3523488" y="0"/>
            <a:ext cx="8668512" cy="6857990"/>
          </a:xfrm>
          <a:prstGeom prst="rect">
            <a:avLst/>
          </a:prstGeom>
        </p:spPr>
      </p:pic>
    </p:spTree>
    <p:extLst>
      <p:ext uri="{BB962C8B-B14F-4D97-AF65-F5344CB8AC3E}">
        <p14:creationId xmlns:p14="http://schemas.microsoft.com/office/powerpoint/2010/main" val="884752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5A71CD-7820-963D-A06D-5486B485B11A}"/>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kern="1200">
                <a:solidFill>
                  <a:schemeClr val="tx1"/>
                </a:solidFill>
                <a:latin typeface="+mj-lt"/>
                <a:ea typeface="+mj-ea"/>
                <a:cs typeface="+mj-cs"/>
              </a:rPr>
              <a:t>Example of var (function-scoped):</a:t>
            </a:r>
          </a:p>
        </p:txBody>
      </p:sp>
      <p:sp>
        <p:nvSpPr>
          <p:cNvPr id="31" name="Rectangle 30">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D25BFDF-780C-ABC9-86FE-131F3D3D7094}"/>
              </a:ext>
            </a:extLst>
          </p:cNvPr>
          <p:cNvSpPr>
            <a:spLocks/>
          </p:cNvSpPr>
          <p:nvPr/>
        </p:nvSpPr>
        <p:spPr>
          <a:xfrm>
            <a:off x="1115568" y="2481943"/>
            <a:ext cx="3929398" cy="3695020"/>
          </a:xfrm>
          <a:prstGeom prst="rect">
            <a:avLst/>
          </a:prstGeom>
        </p:spPr>
        <p:txBody>
          <a:bodyPr vert="horz" lIns="91440" tIns="45720" rIns="91440" bIns="45720" rtlCol="0">
            <a:normAutofit/>
          </a:bodyPr>
          <a:lstStyle/>
          <a:p>
            <a:pPr>
              <a:lnSpc>
                <a:spcPct val="90000"/>
              </a:lnSpc>
              <a:spcAft>
                <a:spcPts val="600"/>
              </a:spcAft>
            </a:pPr>
            <a:r>
              <a:rPr lang="en-US" sz="2000" dirty="0"/>
              <a:t>function </a:t>
            </a:r>
            <a:r>
              <a:rPr lang="en-US" sz="2000" dirty="0" err="1"/>
              <a:t>testVar</a:t>
            </a:r>
            <a:r>
              <a:rPr lang="en-US" sz="2000" dirty="0"/>
              <a:t>() {</a:t>
            </a:r>
          </a:p>
          <a:p>
            <a:pPr>
              <a:lnSpc>
                <a:spcPct val="90000"/>
              </a:lnSpc>
              <a:spcAft>
                <a:spcPts val="600"/>
              </a:spcAft>
            </a:pPr>
            <a:r>
              <a:rPr lang="en-US" sz="2000" dirty="0"/>
              <a:t>    var x = 1;</a:t>
            </a:r>
          </a:p>
          <a:p>
            <a:pPr>
              <a:lnSpc>
                <a:spcPct val="90000"/>
              </a:lnSpc>
              <a:spcAft>
                <a:spcPts val="600"/>
              </a:spcAft>
            </a:pPr>
            <a:r>
              <a:rPr lang="en-US" sz="2000" dirty="0"/>
              <a:t>    if (true) {</a:t>
            </a:r>
          </a:p>
          <a:p>
            <a:pPr>
              <a:lnSpc>
                <a:spcPct val="90000"/>
              </a:lnSpc>
              <a:spcAft>
                <a:spcPts val="600"/>
              </a:spcAft>
            </a:pPr>
            <a:r>
              <a:rPr lang="en-US" sz="2000" dirty="0"/>
              <a:t>        var x = 2;  // same variable!</a:t>
            </a:r>
          </a:p>
          <a:p>
            <a:pPr>
              <a:lnSpc>
                <a:spcPct val="90000"/>
              </a:lnSpc>
              <a:spcAft>
                <a:spcPts val="600"/>
              </a:spcAft>
            </a:pPr>
            <a:r>
              <a:rPr lang="en-US" sz="2000" dirty="0"/>
              <a:t>        console.log(x);  // 2</a:t>
            </a:r>
          </a:p>
          <a:p>
            <a:pPr>
              <a:lnSpc>
                <a:spcPct val="90000"/>
              </a:lnSpc>
              <a:spcAft>
                <a:spcPts val="600"/>
              </a:spcAft>
            </a:pPr>
            <a:r>
              <a:rPr lang="en-US" sz="2000" dirty="0"/>
              <a:t>    }</a:t>
            </a:r>
          </a:p>
          <a:p>
            <a:pPr>
              <a:lnSpc>
                <a:spcPct val="90000"/>
              </a:lnSpc>
              <a:spcAft>
                <a:spcPts val="600"/>
              </a:spcAft>
            </a:pPr>
            <a:r>
              <a:rPr lang="en-US" sz="2000" dirty="0"/>
              <a:t>    console.log(x);  // 2</a:t>
            </a:r>
          </a:p>
          <a:p>
            <a:pPr>
              <a:lnSpc>
                <a:spcPct val="90000"/>
              </a:lnSpc>
              <a:spcAft>
                <a:spcPts val="600"/>
              </a:spcAft>
            </a:pPr>
            <a:r>
              <a:rPr lang="en-US" sz="2000" dirty="0"/>
              <a:t>}</a:t>
            </a:r>
          </a:p>
          <a:p>
            <a:pPr>
              <a:lnSpc>
                <a:spcPct val="90000"/>
              </a:lnSpc>
              <a:spcAft>
                <a:spcPts val="600"/>
              </a:spcAft>
            </a:pPr>
            <a:endParaRPr lang="en-US" sz="2000" dirty="0"/>
          </a:p>
          <a:p>
            <a:pPr>
              <a:lnSpc>
                <a:spcPct val="90000"/>
              </a:lnSpc>
              <a:spcAft>
                <a:spcPts val="600"/>
              </a:spcAft>
            </a:pPr>
            <a:r>
              <a:rPr lang="en-US" sz="2000" dirty="0" err="1"/>
              <a:t>testVar</a:t>
            </a:r>
            <a:r>
              <a:rPr lang="en-US" sz="2000" dirty="0"/>
              <a:t>();</a:t>
            </a:r>
          </a:p>
          <a:p>
            <a:pPr marL="0" indent="-228600">
              <a:lnSpc>
                <a:spcPct val="90000"/>
              </a:lnSpc>
              <a:spcAft>
                <a:spcPts val="600"/>
              </a:spcAft>
              <a:buFont typeface="Arial" panose="020B0604020202020204" pitchFamily="34" charset="0"/>
              <a:buChar char="•"/>
            </a:pPr>
            <a:endParaRPr lang="en-US" sz="2000" dirty="0"/>
          </a:p>
        </p:txBody>
      </p:sp>
      <p:sp>
        <p:nvSpPr>
          <p:cNvPr id="12" name="TextBox 11">
            <a:extLst>
              <a:ext uri="{FF2B5EF4-FFF2-40B4-BE49-F238E27FC236}">
                <a16:creationId xmlns:a16="http://schemas.microsoft.com/office/drawing/2014/main" id="{84D0215B-4023-3DA0-011E-2C222C9D0AF1}"/>
              </a:ext>
            </a:extLst>
          </p:cNvPr>
          <p:cNvSpPr txBox="1"/>
          <p:nvPr/>
        </p:nvSpPr>
        <p:spPr>
          <a:xfrm>
            <a:off x="7374194" y="2815698"/>
            <a:ext cx="2861187" cy="2585323"/>
          </a:xfrm>
          <a:prstGeom prst="rect">
            <a:avLst/>
          </a:prstGeom>
          <a:noFill/>
        </p:spPr>
        <p:txBody>
          <a:bodyPr wrap="square">
            <a:spAutoFit/>
          </a:bodyPr>
          <a:lstStyle/>
          <a:p>
            <a:r>
              <a:rPr lang="en-US" dirty="0"/>
              <a:t>In this example, var x = 2 inside the if block is not creating a new local variable, but rather reassigning the x variable in the function scope. Therefore, both console.log(x) statements are logging 2</a:t>
            </a:r>
          </a:p>
        </p:txBody>
      </p:sp>
      <p:pic>
        <p:nvPicPr>
          <p:cNvPr id="14" name="Picture 13" descr="A picture containing shape">
            <a:extLst>
              <a:ext uri="{FF2B5EF4-FFF2-40B4-BE49-F238E27FC236}">
                <a16:creationId xmlns:a16="http://schemas.microsoft.com/office/drawing/2014/main" id="{861945B3-A957-A237-AF9C-0BD0643A58D9}"/>
              </a:ext>
            </a:extLst>
          </p:cNvPr>
          <p:cNvPicPr>
            <a:picLocks noChangeAspect="1"/>
          </p:cNvPicPr>
          <p:nvPr/>
        </p:nvPicPr>
        <p:blipFill rotWithShape="1">
          <a:blip r:embed="rId2">
            <a:extLst>
              <a:ext uri="{28A0092B-C50C-407E-A947-70E740481C1C}">
                <a14:useLocalDpi xmlns:a14="http://schemas.microsoft.com/office/drawing/2010/main" val="0"/>
              </a:ext>
            </a:extLst>
          </a:blip>
          <a:srcRect l="35363" b="9091"/>
          <a:stretch/>
        </p:blipFill>
        <p:spPr>
          <a:xfrm>
            <a:off x="3523488" y="0"/>
            <a:ext cx="8668512" cy="6857990"/>
          </a:xfrm>
          <a:prstGeom prst="rect">
            <a:avLst/>
          </a:prstGeom>
        </p:spPr>
      </p:pic>
    </p:spTree>
    <p:extLst>
      <p:ext uri="{BB962C8B-B14F-4D97-AF65-F5344CB8AC3E}">
        <p14:creationId xmlns:p14="http://schemas.microsoft.com/office/powerpoint/2010/main" val="4071488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5A71CD-7820-963D-A06D-5486B485B11A}"/>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kern="1200" dirty="0">
                <a:solidFill>
                  <a:schemeClr val="tx1"/>
                </a:solidFill>
                <a:latin typeface="+mj-lt"/>
                <a:ea typeface="+mj-ea"/>
                <a:cs typeface="+mj-cs"/>
              </a:rPr>
              <a:t>Example of let and const (block-scoped):</a:t>
            </a:r>
          </a:p>
        </p:txBody>
      </p:sp>
      <p:sp>
        <p:nvSpPr>
          <p:cNvPr id="31" name="Rectangle 30">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D25BFDF-780C-ABC9-86FE-131F3D3D7094}"/>
              </a:ext>
            </a:extLst>
          </p:cNvPr>
          <p:cNvSpPr>
            <a:spLocks/>
          </p:cNvSpPr>
          <p:nvPr/>
        </p:nvSpPr>
        <p:spPr>
          <a:xfrm>
            <a:off x="1115568" y="2481943"/>
            <a:ext cx="3929398" cy="3695020"/>
          </a:xfrm>
          <a:prstGeom prst="rect">
            <a:avLst/>
          </a:prstGeom>
        </p:spPr>
        <p:txBody>
          <a:bodyPr vert="horz" lIns="91440" tIns="45720" rIns="91440" bIns="45720" rtlCol="0">
            <a:normAutofit/>
          </a:bodyPr>
          <a:lstStyle/>
          <a:p>
            <a:pPr>
              <a:lnSpc>
                <a:spcPct val="90000"/>
              </a:lnSpc>
              <a:spcAft>
                <a:spcPts val="600"/>
              </a:spcAft>
            </a:pPr>
            <a:r>
              <a:rPr lang="en-US" sz="2000" dirty="0"/>
              <a:t>function </a:t>
            </a:r>
            <a:r>
              <a:rPr lang="en-US" sz="2000" dirty="0" err="1"/>
              <a:t>testLet</a:t>
            </a:r>
            <a:r>
              <a:rPr lang="en-US" sz="2000" dirty="0"/>
              <a:t>() {</a:t>
            </a:r>
          </a:p>
          <a:p>
            <a:pPr>
              <a:lnSpc>
                <a:spcPct val="90000"/>
              </a:lnSpc>
              <a:spcAft>
                <a:spcPts val="600"/>
              </a:spcAft>
            </a:pPr>
            <a:r>
              <a:rPr lang="en-US" sz="2000" dirty="0"/>
              <a:t>    let y = 1;</a:t>
            </a:r>
          </a:p>
          <a:p>
            <a:pPr>
              <a:lnSpc>
                <a:spcPct val="90000"/>
              </a:lnSpc>
              <a:spcAft>
                <a:spcPts val="600"/>
              </a:spcAft>
            </a:pPr>
            <a:r>
              <a:rPr lang="en-US" sz="2000" dirty="0"/>
              <a:t>    if (true) {</a:t>
            </a:r>
          </a:p>
          <a:p>
            <a:pPr>
              <a:lnSpc>
                <a:spcPct val="90000"/>
              </a:lnSpc>
              <a:spcAft>
                <a:spcPts val="600"/>
              </a:spcAft>
            </a:pPr>
            <a:r>
              <a:rPr lang="en-US" sz="2000" dirty="0"/>
              <a:t>        let y = 2;  // different variable</a:t>
            </a:r>
          </a:p>
          <a:p>
            <a:pPr>
              <a:lnSpc>
                <a:spcPct val="90000"/>
              </a:lnSpc>
              <a:spcAft>
                <a:spcPts val="600"/>
              </a:spcAft>
            </a:pPr>
            <a:r>
              <a:rPr lang="en-US" sz="2000" dirty="0"/>
              <a:t>        console.log(y);  // 2</a:t>
            </a:r>
          </a:p>
          <a:p>
            <a:pPr>
              <a:lnSpc>
                <a:spcPct val="90000"/>
              </a:lnSpc>
              <a:spcAft>
                <a:spcPts val="600"/>
              </a:spcAft>
            </a:pPr>
            <a:r>
              <a:rPr lang="en-US" sz="2000" dirty="0"/>
              <a:t>    }</a:t>
            </a:r>
          </a:p>
          <a:p>
            <a:pPr>
              <a:lnSpc>
                <a:spcPct val="90000"/>
              </a:lnSpc>
              <a:spcAft>
                <a:spcPts val="600"/>
              </a:spcAft>
            </a:pPr>
            <a:r>
              <a:rPr lang="en-US" sz="2000" dirty="0"/>
              <a:t>    console.log(y);  // 1</a:t>
            </a:r>
          </a:p>
          <a:p>
            <a:pPr>
              <a:lnSpc>
                <a:spcPct val="90000"/>
              </a:lnSpc>
              <a:spcAft>
                <a:spcPts val="600"/>
              </a:spcAft>
            </a:pPr>
            <a:r>
              <a:rPr lang="en-US" sz="2000" dirty="0"/>
              <a:t>}</a:t>
            </a:r>
          </a:p>
          <a:p>
            <a:pPr>
              <a:lnSpc>
                <a:spcPct val="90000"/>
              </a:lnSpc>
              <a:spcAft>
                <a:spcPts val="600"/>
              </a:spcAft>
            </a:pPr>
            <a:endParaRPr lang="en-US" sz="2000" dirty="0"/>
          </a:p>
          <a:p>
            <a:pPr>
              <a:lnSpc>
                <a:spcPct val="90000"/>
              </a:lnSpc>
              <a:spcAft>
                <a:spcPts val="600"/>
              </a:spcAft>
            </a:pPr>
            <a:r>
              <a:rPr lang="en-US" sz="2000" dirty="0" err="1"/>
              <a:t>testLet</a:t>
            </a:r>
            <a:r>
              <a:rPr lang="en-US" sz="2000" dirty="0"/>
              <a:t>();</a:t>
            </a:r>
          </a:p>
        </p:txBody>
      </p:sp>
      <p:sp>
        <p:nvSpPr>
          <p:cNvPr id="12" name="TextBox 11">
            <a:extLst>
              <a:ext uri="{FF2B5EF4-FFF2-40B4-BE49-F238E27FC236}">
                <a16:creationId xmlns:a16="http://schemas.microsoft.com/office/drawing/2014/main" id="{84D0215B-4023-3DA0-011E-2C222C9D0AF1}"/>
              </a:ext>
            </a:extLst>
          </p:cNvPr>
          <p:cNvSpPr txBox="1"/>
          <p:nvPr/>
        </p:nvSpPr>
        <p:spPr>
          <a:xfrm>
            <a:off x="7374194" y="2815698"/>
            <a:ext cx="2861187" cy="2308324"/>
          </a:xfrm>
          <a:prstGeom prst="rect">
            <a:avLst/>
          </a:prstGeom>
          <a:noFill/>
        </p:spPr>
        <p:txBody>
          <a:bodyPr wrap="square">
            <a:spAutoFit/>
          </a:bodyPr>
          <a:lstStyle/>
          <a:p>
            <a:r>
              <a:rPr lang="en-US" dirty="0"/>
              <a:t>In this example, let y = 2 inside the if block is creating a new variable that only exists within the if block. Therefore, the first console.log(y) logs 2, and the second console.log(y) logs 1</a:t>
            </a:r>
          </a:p>
        </p:txBody>
      </p:sp>
      <p:pic>
        <p:nvPicPr>
          <p:cNvPr id="5" name="Picture 4" descr="A picture containing shape">
            <a:extLst>
              <a:ext uri="{FF2B5EF4-FFF2-40B4-BE49-F238E27FC236}">
                <a16:creationId xmlns:a16="http://schemas.microsoft.com/office/drawing/2014/main" id="{2E6B5314-771D-60D5-F82E-1779224A0921}"/>
              </a:ext>
            </a:extLst>
          </p:cNvPr>
          <p:cNvPicPr>
            <a:picLocks noChangeAspect="1"/>
          </p:cNvPicPr>
          <p:nvPr/>
        </p:nvPicPr>
        <p:blipFill rotWithShape="1">
          <a:blip r:embed="rId2">
            <a:extLst>
              <a:ext uri="{28A0092B-C50C-407E-A947-70E740481C1C}">
                <a14:useLocalDpi xmlns:a14="http://schemas.microsoft.com/office/drawing/2010/main" val="0"/>
              </a:ext>
            </a:extLst>
          </a:blip>
          <a:srcRect l="35363" b="9091"/>
          <a:stretch/>
        </p:blipFill>
        <p:spPr>
          <a:xfrm>
            <a:off x="3523488" y="0"/>
            <a:ext cx="8668512" cy="6857990"/>
          </a:xfrm>
          <a:prstGeom prst="rect">
            <a:avLst/>
          </a:prstGeom>
        </p:spPr>
      </p:pic>
    </p:spTree>
    <p:extLst>
      <p:ext uri="{BB962C8B-B14F-4D97-AF65-F5344CB8AC3E}">
        <p14:creationId xmlns:p14="http://schemas.microsoft.com/office/powerpoint/2010/main" val="1009198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17">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192971F-5DA5-5C0C-7832-D37001CD355B}"/>
              </a:ext>
            </a:extLst>
          </p:cNvPr>
          <p:cNvSpPr txBox="1"/>
          <p:nvPr/>
        </p:nvSpPr>
        <p:spPr>
          <a:xfrm>
            <a:off x="638881" y="457200"/>
            <a:ext cx="8291759" cy="136861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b="1" i="0" dirty="0">
                <a:effectLst/>
                <a:latin typeface="+mj-lt"/>
                <a:ea typeface="+mj-ea"/>
                <a:cs typeface="+mj-cs"/>
              </a:rPr>
              <a:t>Real World Examples</a:t>
            </a:r>
          </a:p>
        </p:txBody>
      </p:sp>
      <p:sp>
        <p:nvSpPr>
          <p:cNvPr id="4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Map&#10;&#10;Description automatically generated">
            <a:extLst>
              <a:ext uri="{FF2B5EF4-FFF2-40B4-BE49-F238E27FC236}">
                <a16:creationId xmlns:a16="http://schemas.microsoft.com/office/drawing/2014/main" id="{72CCC27F-142C-1F8D-FC54-CD828918A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3211" y="2934930"/>
            <a:ext cx="1820921" cy="3605784"/>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18D86015-D30C-8316-6DA4-6E37B4B52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501" y="3375462"/>
            <a:ext cx="5614416" cy="2329982"/>
          </a:xfrm>
          <a:prstGeom prst="rect">
            <a:avLst/>
          </a:prstGeom>
        </p:spPr>
      </p:pic>
      <p:pic>
        <p:nvPicPr>
          <p:cNvPr id="15" name="Picture 14" descr="A picture containing shape">
            <a:extLst>
              <a:ext uri="{FF2B5EF4-FFF2-40B4-BE49-F238E27FC236}">
                <a16:creationId xmlns:a16="http://schemas.microsoft.com/office/drawing/2014/main" id="{A873C13E-E292-A5F4-15AA-CE539B5FEF51}"/>
              </a:ext>
            </a:extLst>
          </p:cNvPr>
          <p:cNvPicPr>
            <a:picLocks noChangeAspect="1"/>
          </p:cNvPicPr>
          <p:nvPr/>
        </p:nvPicPr>
        <p:blipFill rotWithShape="1">
          <a:blip r:embed="rId4">
            <a:extLst>
              <a:ext uri="{28A0092B-C50C-407E-A947-70E740481C1C}">
                <a14:useLocalDpi xmlns:a14="http://schemas.microsoft.com/office/drawing/2010/main" val="0"/>
              </a:ext>
            </a:extLst>
          </a:blip>
          <a:srcRect l="35363" b="9091"/>
          <a:stretch/>
        </p:blipFill>
        <p:spPr>
          <a:xfrm>
            <a:off x="3523488" y="10"/>
            <a:ext cx="8668512" cy="6857990"/>
          </a:xfrm>
          <a:prstGeom prst="rect">
            <a:avLst/>
          </a:prstGeom>
        </p:spPr>
      </p:pic>
    </p:spTree>
    <p:extLst>
      <p:ext uri="{BB962C8B-B14F-4D97-AF65-F5344CB8AC3E}">
        <p14:creationId xmlns:p14="http://schemas.microsoft.com/office/powerpoint/2010/main" val="815374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B1EF48-0379-496A-84E5-FB813D8434E7}"/>
              </a:ext>
            </a:extLst>
          </p:cNvPr>
          <p:cNvSpPr txBox="1"/>
          <p:nvPr/>
        </p:nvSpPr>
        <p:spPr>
          <a:xfrm>
            <a:off x="599768" y="609601"/>
            <a:ext cx="8668512" cy="5262979"/>
          </a:xfrm>
          <a:prstGeom prst="rect">
            <a:avLst/>
          </a:prstGeom>
          <a:noFill/>
        </p:spPr>
        <p:txBody>
          <a:bodyPr wrap="square">
            <a:spAutoFit/>
          </a:bodyPr>
          <a:lstStyle/>
          <a:p>
            <a:pPr algn="l"/>
            <a:r>
              <a:rPr lang="en-US" sz="2800" b="0" i="0" dirty="0">
                <a:solidFill>
                  <a:srgbClr val="242424"/>
                </a:solidFill>
                <a:effectLst/>
              </a:rPr>
              <a:t>When you search for directions on Google Maps, have you ever noticed that there is an option to book a ride from different ride services?</a:t>
            </a:r>
          </a:p>
          <a:p>
            <a:pPr algn="l"/>
            <a:r>
              <a:rPr lang="en-US" sz="2800" b="0" i="0" dirty="0">
                <a:solidFill>
                  <a:srgbClr val="242424"/>
                </a:solidFill>
                <a:effectLst/>
              </a:rPr>
              <a:t>In this example, Google Maps is using Uber’s API to request information by sending a HTTP request function with the start and end points of the ride.</a:t>
            </a:r>
          </a:p>
          <a:p>
            <a:pPr algn="l"/>
            <a:r>
              <a:rPr lang="en-US" sz="2800" b="0" i="0" dirty="0">
                <a:solidFill>
                  <a:srgbClr val="242424"/>
                </a:solidFill>
                <a:effectLst/>
              </a:rPr>
              <a:t>Uber’s API then sends information back such as how many cars are available, where are they currently located, and the costs for the various ride options.</a:t>
            </a:r>
          </a:p>
          <a:p>
            <a:pPr algn="l"/>
            <a:r>
              <a:rPr lang="en-US" sz="2800" b="0" i="0" dirty="0">
                <a:solidFill>
                  <a:srgbClr val="242424"/>
                </a:solidFill>
                <a:effectLst/>
              </a:rPr>
              <a:t>This information is then processed by Google Maps and is available to the user directly linking them the </a:t>
            </a:r>
            <a:r>
              <a:rPr lang="en-US" sz="2800" b="0" i="0" dirty="0" err="1">
                <a:solidFill>
                  <a:srgbClr val="242424"/>
                </a:solidFill>
                <a:effectLst/>
              </a:rPr>
              <a:t>the</a:t>
            </a:r>
            <a:r>
              <a:rPr lang="en-US" sz="2800" b="0" i="0" dirty="0">
                <a:solidFill>
                  <a:srgbClr val="242424"/>
                </a:solidFill>
                <a:effectLst/>
              </a:rPr>
              <a:t> Uber app if it is previously downloaded.</a:t>
            </a:r>
          </a:p>
        </p:txBody>
      </p:sp>
      <p:pic>
        <p:nvPicPr>
          <p:cNvPr id="6" name="Picture 5" descr="A picture containing shape">
            <a:extLst>
              <a:ext uri="{FF2B5EF4-FFF2-40B4-BE49-F238E27FC236}">
                <a16:creationId xmlns:a16="http://schemas.microsoft.com/office/drawing/2014/main" id="{7CBD70DE-EAB3-7F47-7CC1-83DCFDAECAE8}"/>
              </a:ext>
            </a:extLst>
          </p:cNvPr>
          <p:cNvPicPr>
            <a:picLocks noChangeAspect="1"/>
          </p:cNvPicPr>
          <p:nvPr/>
        </p:nvPicPr>
        <p:blipFill rotWithShape="1">
          <a:blip r:embed="rId2">
            <a:extLst>
              <a:ext uri="{28A0092B-C50C-407E-A947-70E740481C1C}">
                <a14:useLocalDpi xmlns:a14="http://schemas.microsoft.com/office/drawing/2010/main" val="0"/>
              </a:ext>
            </a:extLst>
          </a:blip>
          <a:srcRect l="35363" b="9091"/>
          <a:stretch/>
        </p:blipFill>
        <p:spPr>
          <a:xfrm>
            <a:off x="3523488" y="10"/>
            <a:ext cx="8668512" cy="6857990"/>
          </a:xfrm>
          <a:prstGeom prst="rect">
            <a:avLst/>
          </a:prstGeom>
        </p:spPr>
      </p:pic>
    </p:spTree>
    <p:extLst>
      <p:ext uri="{BB962C8B-B14F-4D97-AF65-F5344CB8AC3E}">
        <p14:creationId xmlns:p14="http://schemas.microsoft.com/office/powerpoint/2010/main" val="2422878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46388-3469-A181-C2EF-99A5AE39900D}"/>
              </a:ext>
            </a:extLst>
          </p:cNvPr>
          <p:cNvSpPr>
            <a:spLocks noGrp="1"/>
          </p:cNvSpPr>
          <p:nvPr>
            <p:ph type="title"/>
          </p:nvPr>
        </p:nvSpPr>
        <p:spPr>
          <a:xfrm>
            <a:off x="462455" y="944676"/>
            <a:ext cx="3598268" cy="5583126"/>
          </a:xfrm>
        </p:spPr>
        <p:txBody>
          <a:bodyPr>
            <a:normAutofit/>
          </a:bodyPr>
          <a:lstStyle/>
          <a:p>
            <a:pPr algn="r"/>
            <a:r>
              <a:rPr lang="en-US" sz="6000" dirty="0">
                <a:gradFill flip="none" rotWithShape="1">
                  <a:gsLst>
                    <a:gs pos="0">
                      <a:srgbClr val="E38232"/>
                    </a:gs>
                    <a:gs pos="92000">
                      <a:srgbClr val="5A009D"/>
                    </a:gs>
                  </a:gsLst>
                  <a:lin ang="0" scaled="1"/>
                  <a:tileRect/>
                </a:gradFill>
                <a:latin typeface="Work Sans Bold" pitchFamily="2" charset="0"/>
              </a:rPr>
              <a:t>Different API </a:t>
            </a:r>
            <a:br>
              <a:rPr lang="en-US" sz="6000" dirty="0">
                <a:gradFill flip="none" rotWithShape="1">
                  <a:gsLst>
                    <a:gs pos="0">
                      <a:srgbClr val="E38232"/>
                    </a:gs>
                    <a:gs pos="92000">
                      <a:srgbClr val="5A009D"/>
                    </a:gs>
                  </a:gsLst>
                  <a:lin ang="0" scaled="1"/>
                  <a:tileRect/>
                </a:gradFill>
                <a:latin typeface="Work Sans Bold" pitchFamily="2" charset="0"/>
              </a:rPr>
            </a:br>
            <a:r>
              <a:rPr lang="en-US" sz="6000" dirty="0">
                <a:gradFill flip="none" rotWithShape="1">
                  <a:gsLst>
                    <a:gs pos="0">
                      <a:srgbClr val="E38232"/>
                    </a:gs>
                    <a:gs pos="92000">
                      <a:srgbClr val="5A009D"/>
                    </a:gs>
                  </a:gsLst>
                  <a:lin ang="0" scaled="1"/>
                  <a:tileRect/>
                </a:gradFill>
                <a:latin typeface="Work Sans Bold" pitchFamily="2" charset="0"/>
              </a:rPr>
              <a:t>Methods </a:t>
            </a:r>
            <a:endParaRPr lang="en-IN" sz="6000" dirty="0">
              <a:gradFill flip="none" rotWithShape="1">
                <a:gsLst>
                  <a:gs pos="0">
                    <a:srgbClr val="E38232"/>
                  </a:gs>
                  <a:gs pos="92000">
                    <a:srgbClr val="5A009D"/>
                  </a:gs>
                </a:gsLst>
                <a:lin ang="0" scaled="1"/>
                <a:tileRect/>
              </a:gradFill>
              <a:latin typeface="Work Sans Bold" pitchFamily="2" charset="0"/>
            </a:endParaRPr>
          </a:p>
        </p:txBody>
      </p:sp>
      <p:graphicFrame>
        <p:nvGraphicFramePr>
          <p:cNvPr id="5" name="Content Placeholder 2">
            <a:extLst>
              <a:ext uri="{FF2B5EF4-FFF2-40B4-BE49-F238E27FC236}">
                <a16:creationId xmlns:a16="http://schemas.microsoft.com/office/drawing/2014/main" id="{041DE1DB-9D52-2819-781F-96D8165D7AAA}"/>
              </a:ext>
            </a:extLst>
          </p:cNvPr>
          <p:cNvGraphicFramePr>
            <a:graphicFrameLocks noGrp="1"/>
          </p:cNvGraphicFramePr>
          <p:nvPr>
            <p:ph idx="1"/>
            <p:extLst>
              <p:ext uri="{D42A27DB-BD31-4B8C-83A1-F6EECF244321}">
                <p14:modId xmlns:p14="http://schemas.microsoft.com/office/powerpoint/2010/main" val="4058373418"/>
              </p:ext>
            </p:extLst>
          </p:nvPr>
        </p:nvGraphicFramePr>
        <p:xfrm>
          <a:off x="4157778" y="1366345"/>
          <a:ext cx="6575912" cy="51614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5" name="Picture 14" descr="A picture containing shape">
            <a:extLst>
              <a:ext uri="{FF2B5EF4-FFF2-40B4-BE49-F238E27FC236}">
                <a16:creationId xmlns:a16="http://schemas.microsoft.com/office/drawing/2014/main" id="{920B6D06-0306-DC6C-6151-24DDEB229BBF}"/>
              </a:ext>
            </a:extLst>
          </p:cNvPr>
          <p:cNvPicPr>
            <a:picLocks noChangeAspect="1"/>
          </p:cNvPicPr>
          <p:nvPr/>
        </p:nvPicPr>
        <p:blipFill rotWithShape="1">
          <a:blip r:embed="rId7">
            <a:extLst>
              <a:ext uri="{28A0092B-C50C-407E-A947-70E740481C1C}">
                <a14:useLocalDpi xmlns:a14="http://schemas.microsoft.com/office/drawing/2010/main" val="0"/>
              </a:ext>
            </a:extLst>
          </a:blip>
          <a:srcRect l="35363" b="9091"/>
          <a:stretch/>
        </p:blipFill>
        <p:spPr>
          <a:xfrm>
            <a:off x="3523488" y="10"/>
            <a:ext cx="8668512" cy="6857990"/>
          </a:xfrm>
          <a:prstGeom prst="rect">
            <a:avLst/>
          </a:prstGeom>
        </p:spPr>
      </p:pic>
    </p:spTree>
    <p:extLst>
      <p:ext uri="{BB962C8B-B14F-4D97-AF65-F5344CB8AC3E}">
        <p14:creationId xmlns:p14="http://schemas.microsoft.com/office/powerpoint/2010/main" val="694787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38">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58" name="Freeform: Shape 4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Rectangle 1">
            <a:extLst>
              <a:ext uri="{FF2B5EF4-FFF2-40B4-BE49-F238E27FC236}">
                <a16:creationId xmlns:a16="http://schemas.microsoft.com/office/drawing/2014/main" id="{E53D54AE-C08D-2B8D-1A12-454B3CCE28B3}"/>
              </a:ext>
            </a:extLst>
          </p:cNvPr>
          <p:cNvSpPr>
            <a:spLocks noChangeArrowheads="1"/>
          </p:cNvSpPr>
          <p:nvPr/>
        </p:nvSpPr>
        <p:spPr bwMode="auto">
          <a:xfrm flipV="1">
            <a:off x="3802062" y="1874568"/>
            <a:ext cx="1918777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E7E04BC6-CCCE-DE08-DCBC-6F0422B528D0}"/>
              </a:ext>
            </a:extLst>
          </p:cNvPr>
          <p:cNvGraphicFramePr>
            <a:graphicFrameLocks noGrp="1"/>
          </p:cNvGraphicFramePr>
          <p:nvPr>
            <p:extLst>
              <p:ext uri="{D42A27DB-BD31-4B8C-83A1-F6EECF244321}">
                <p14:modId xmlns:p14="http://schemas.microsoft.com/office/powerpoint/2010/main" val="478908947"/>
              </p:ext>
            </p:extLst>
          </p:nvPr>
        </p:nvGraphicFramePr>
        <p:xfrm>
          <a:off x="2374710" y="1077038"/>
          <a:ext cx="9173824" cy="4703927"/>
        </p:xfrm>
        <a:graphic>
          <a:graphicData uri="http://schemas.openxmlformats.org/drawingml/2006/table">
            <a:tbl>
              <a:tblPr firstRow="1" bandRow="1">
                <a:noFill/>
                <a:tableStyleId>{8799B23B-EC83-4686-B30A-512413B5E67A}</a:tableStyleId>
              </a:tblPr>
              <a:tblGrid>
                <a:gridCol w="2068802">
                  <a:extLst>
                    <a:ext uri="{9D8B030D-6E8A-4147-A177-3AD203B41FA5}">
                      <a16:colId xmlns:a16="http://schemas.microsoft.com/office/drawing/2014/main" val="3939527589"/>
                    </a:ext>
                  </a:extLst>
                </a:gridCol>
                <a:gridCol w="7105022">
                  <a:extLst>
                    <a:ext uri="{9D8B030D-6E8A-4147-A177-3AD203B41FA5}">
                      <a16:colId xmlns:a16="http://schemas.microsoft.com/office/drawing/2014/main" val="1432232308"/>
                    </a:ext>
                  </a:extLst>
                </a:gridCol>
              </a:tblGrid>
              <a:tr h="590917">
                <a:tc>
                  <a:txBody>
                    <a:bodyPr/>
                    <a:lstStyle/>
                    <a:p>
                      <a:pPr algn="l"/>
                      <a:r>
                        <a:rPr lang="en-IN" sz="1800" b="1" cap="all" spc="60">
                          <a:solidFill>
                            <a:schemeClr val="tx1"/>
                          </a:solidFill>
                          <a:effectLst/>
                        </a:rPr>
                        <a:t>Method</a:t>
                      </a:r>
                      <a:endParaRPr lang="en-IN" sz="1800" b="1" i="0" cap="all" spc="60">
                        <a:solidFill>
                          <a:schemeClr val="tx1"/>
                        </a:solidFill>
                        <a:effectLst/>
                      </a:endParaRPr>
                    </a:p>
                  </a:txBody>
                  <a:tcPr marL="359387" marR="351966" marT="134299" marB="134299" anchor="b">
                    <a:lnL w="12700" cmpd="sng">
                      <a:noFill/>
                    </a:lnL>
                    <a:lnR w="12700" cmpd="sng">
                      <a:noFill/>
                    </a:lnR>
                    <a:lnT w="12700" cmpd="sng">
                      <a:noFill/>
                    </a:lnT>
                    <a:lnB w="38100" cmpd="sng">
                      <a:noFill/>
                    </a:lnB>
                    <a:noFill/>
                  </a:tcPr>
                </a:tc>
                <a:tc>
                  <a:txBody>
                    <a:bodyPr/>
                    <a:lstStyle/>
                    <a:p>
                      <a:pPr algn="l"/>
                      <a:r>
                        <a:rPr lang="en-IN" sz="1800" b="1" cap="all" spc="60">
                          <a:solidFill>
                            <a:schemeClr val="tx1"/>
                          </a:solidFill>
                          <a:effectLst/>
                        </a:rPr>
                        <a:t>Description</a:t>
                      </a:r>
                      <a:endParaRPr lang="en-IN" sz="1800" b="1" i="0" cap="all" spc="60">
                        <a:solidFill>
                          <a:schemeClr val="tx1"/>
                        </a:solidFill>
                        <a:effectLst/>
                      </a:endParaRPr>
                    </a:p>
                  </a:txBody>
                  <a:tcPr marL="359387" marR="351966" marT="134299" marB="134299" anchor="b">
                    <a:lnL w="12700" cmpd="sng">
                      <a:noFill/>
                    </a:lnL>
                    <a:lnR w="12700" cmpd="sng">
                      <a:noFill/>
                    </a:lnR>
                    <a:lnT w="12700" cmpd="sng">
                      <a:noFill/>
                    </a:lnT>
                    <a:lnB w="38100" cmpd="sng">
                      <a:noFill/>
                    </a:lnB>
                    <a:noFill/>
                  </a:tcPr>
                </a:tc>
                <a:extLst>
                  <a:ext uri="{0D108BD9-81ED-4DB2-BD59-A6C34878D82A}">
                    <a16:rowId xmlns:a16="http://schemas.microsoft.com/office/drawing/2014/main" val="497701814"/>
                  </a:ext>
                </a:extLst>
              </a:tr>
              <a:tr h="822602">
                <a:tc>
                  <a:txBody>
                    <a:bodyPr/>
                    <a:lstStyle/>
                    <a:p>
                      <a:pPr algn="l"/>
                      <a:r>
                        <a:rPr lang="en-IN" sz="2300" b="1" cap="none" spc="0">
                          <a:solidFill>
                            <a:schemeClr val="tx1"/>
                          </a:solidFill>
                          <a:effectLst/>
                        </a:rPr>
                        <a:t>GET</a:t>
                      </a:r>
                      <a:endParaRPr lang="en-IN" sz="2300" b="0" i="0" cap="none" spc="0">
                        <a:solidFill>
                          <a:schemeClr val="tx1"/>
                        </a:solidFill>
                        <a:effectLst/>
                      </a:endParaRPr>
                    </a:p>
                  </a:txBody>
                  <a:tcPr marL="359387" marR="351966" marT="276452" marB="134299">
                    <a:lnL w="12700" cap="flat" cmpd="sng" algn="ctr">
                      <a:solidFill>
                        <a:schemeClr val="tx1"/>
                      </a:solidFill>
                      <a:prstDash val="solid"/>
                    </a:lnL>
                    <a:lnR w="12700" cmpd="sng">
                      <a:noFill/>
                      <a:prstDash val="solid"/>
                    </a:lnR>
                    <a:lnT w="38100" cmpd="sng">
                      <a:noFill/>
                    </a:lnT>
                    <a:lnB w="12700" cmpd="sng">
                      <a:noFill/>
                      <a:prstDash val="solid"/>
                    </a:lnB>
                    <a:noFill/>
                  </a:tcPr>
                </a:tc>
                <a:tc>
                  <a:txBody>
                    <a:bodyPr/>
                    <a:lstStyle/>
                    <a:p>
                      <a:pPr algn="l"/>
                      <a:r>
                        <a:rPr lang="en-US" sz="2300" b="0" cap="none" spc="0">
                          <a:solidFill>
                            <a:schemeClr val="tx1"/>
                          </a:solidFill>
                          <a:effectLst/>
                        </a:rPr>
                        <a:t>Retrieve information about the API resource</a:t>
                      </a:r>
                      <a:endParaRPr lang="en-US" sz="2300" b="0" i="0" cap="none" spc="0">
                        <a:solidFill>
                          <a:schemeClr val="tx1"/>
                        </a:solidFill>
                        <a:effectLst/>
                      </a:endParaRPr>
                    </a:p>
                  </a:txBody>
                  <a:tcPr marL="359387" marR="351966" marT="276452" marB="134299">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881238154"/>
                  </a:ext>
                </a:extLst>
              </a:tr>
              <a:tr h="822602">
                <a:tc>
                  <a:txBody>
                    <a:bodyPr/>
                    <a:lstStyle/>
                    <a:p>
                      <a:pPr algn="l"/>
                      <a:r>
                        <a:rPr lang="en-IN" sz="2300" b="1" cap="none" spc="0">
                          <a:solidFill>
                            <a:schemeClr val="tx1"/>
                          </a:solidFill>
                          <a:effectLst/>
                        </a:rPr>
                        <a:t>POST</a:t>
                      </a:r>
                      <a:endParaRPr lang="en-IN" sz="2300" b="0" i="0" cap="none" spc="0">
                        <a:solidFill>
                          <a:schemeClr val="tx1"/>
                        </a:solidFill>
                        <a:effectLst/>
                      </a:endParaRPr>
                    </a:p>
                  </a:txBody>
                  <a:tcPr marL="359387" marR="351966" marT="276452" marB="134299">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a:r>
                        <a:rPr lang="en-US" sz="2300" b="0" cap="none" spc="0">
                          <a:solidFill>
                            <a:schemeClr val="tx1"/>
                          </a:solidFill>
                          <a:effectLst/>
                        </a:rPr>
                        <a:t>Create API resource</a:t>
                      </a:r>
                      <a:endParaRPr lang="en-US" sz="2300" b="0" i="0" cap="none" spc="0">
                        <a:solidFill>
                          <a:schemeClr val="tx1"/>
                        </a:solidFill>
                        <a:effectLst/>
                      </a:endParaRPr>
                    </a:p>
                  </a:txBody>
                  <a:tcPr marL="359387" marR="351966" marT="276452" marB="134299">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753919294"/>
                  </a:ext>
                </a:extLst>
              </a:tr>
              <a:tr h="822602">
                <a:tc>
                  <a:txBody>
                    <a:bodyPr/>
                    <a:lstStyle/>
                    <a:p>
                      <a:pPr algn="l"/>
                      <a:r>
                        <a:rPr lang="en-IN" sz="2300" b="1" cap="none" spc="0">
                          <a:solidFill>
                            <a:schemeClr val="tx1"/>
                          </a:solidFill>
                          <a:effectLst/>
                        </a:rPr>
                        <a:t>PUT</a:t>
                      </a:r>
                      <a:endParaRPr lang="en-IN" sz="2300" b="0" i="0" cap="none" spc="0">
                        <a:solidFill>
                          <a:schemeClr val="tx1"/>
                        </a:solidFill>
                        <a:effectLst/>
                      </a:endParaRPr>
                    </a:p>
                  </a:txBody>
                  <a:tcPr marL="359387" marR="351966" marT="276452" marB="134299">
                    <a:lnL w="12700"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gn="l"/>
                      <a:r>
                        <a:rPr lang="en-US" sz="2300" b="0" cap="none" spc="0">
                          <a:solidFill>
                            <a:schemeClr val="tx1"/>
                          </a:solidFill>
                          <a:effectLst/>
                        </a:rPr>
                        <a:t>Update  API resource</a:t>
                      </a:r>
                      <a:endParaRPr lang="en-US" sz="2300" b="0" i="0" cap="none" spc="0">
                        <a:solidFill>
                          <a:schemeClr val="tx1"/>
                        </a:solidFill>
                        <a:effectLst/>
                      </a:endParaRPr>
                    </a:p>
                  </a:txBody>
                  <a:tcPr marL="359387" marR="351966" marT="276452" marB="134299">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133252628"/>
                  </a:ext>
                </a:extLst>
              </a:tr>
              <a:tr h="822602">
                <a:tc>
                  <a:txBody>
                    <a:bodyPr/>
                    <a:lstStyle/>
                    <a:p>
                      <a:pPr algn="l"/>
                      <a:r>
                        <a:rPr lang="en-IN" sz="2300" b="1" cap="none" spc="0">
                          <a:solidFill>
                            <a:schemeClr val="tx1"/>
                          </a:solidFill>
                          <a:effectLst/>
                        </a:rPr>
                        <a:t>DELETE</a:t>
                      </a:r>
                      <a:endParaRPr lang="en-IN" sz="2300" b="0" i="0" cap="none" spc="0">
                        <a:solidFill>
                          <a:schemeClr val="tx1"/>
                        </a:solidFill>
                        <a:effectLst/>
                      </a:endParaRPr>
                    </a:p>
                  </a:txBody>
                  <a:tcPr marL="359387" marR="351966" marT="276452" marB="134299">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a:r>
                        <a:rPr lang="en-US" sz="2300" b="0" cap="none" spc="0">
                          <a:solidFill>
                            <a:schemeClr val="tx1"/>
                          </a:solidFill>
                          <a:effectLst/>
                        </a:rPr>
                        <a:t>Delete API resource or related component</a:t>
                      </a:r>
                      <a:endParaRPr lang="en-US" sz="2300" b="0" i="0" cap="none" spc="0">
                        <a:solidFill>
                          <a:schemeClr val="tx1"/>
                        </a:solidFill>
                        <a:effectLst/>
                      </a:endParaRPr>
                    </a:p>
                  </a:txBody>
                  <a:tcPr marL="359387" marR="351966" marT="276452" marB="134299">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259536332"/>
                  </a:ext>
                </a:extLst>
              </a:tr>
              <a:tr h="822602">
                <a:tc>
                  <a:txBody>
                    <a:bodyPr/>
                    <a:lstStyle/>
                    <a:p>
                      <a:pPr algn="l"/>
                      <a:r>
                        <a:rPr lang="en-IN" sz="2300" b="1" cap="none" spc="0">
                          <a:solidFill>
                            <a:schemeClr val="tx1"/>
                          </a:solidFill>
                          <a:effectLst/>
                        </a:rPr>
                        <a:t>PATCH</a:t>
                      </a:r>
                      <a:endParaRPr lang="en-IN" sz="2300" b="0" i="0" cap="none" spc="0">
                        <a:solidFill>
                          <a:schemeClr val="tx1"/>
                        </a:solidFill>
                        <a:effectLst/>
                      </a:endParaRPr>
                    </a:p>
                  </a:txBody>
                  <a:tcPr marL="359387" marR="351966" marT="276452" marB="134299">
                    <a:lnL w="12700" cap="flat" cmpd="sng" algn="ctr">
                      <a:solidFill>
                        <a:schemeClr val="tx1"/>
                      </a:solidFill>
                      <a:prstDash val="solid"/>
                    </a:lnL>
                    <a:lnR w="12700" cmpd="sng">
                      <a:noFill/>
                      <a:prstDash val="solid"/>
                    </a:lnR>
                    <a:lnT w="12700" cmpd="sng">
                      <a:noFill/>
                      <a:prstDash val="solid"/>
                    </a:lnT>
                    <a:lnB w="12700" cap="flat" cmpd="sng" algn="ctr">
                      <a:noFill/>
                      <a:prstDash val="solid"/>
                    </a:lnB>
                    <a:noFill/>
                  </a:tcPr>
                </a:tc>
                <a:tc>
                  <a:txBody>
                    <a:bodyPr/>
                    <a:lstStyle/>
                    <a:p>
                      <a:pPr algn="l"/>
                      <a:r>
                        <a:rPr lang="en-US" sz="2300" b="0" kern="1200" cap="none" spc="0">
                          <a:solidFill>
                            <a:schemeClr val="tx1"/>
                          </a:solidFill>
                          <a:effectLst/>
                        </a:rPr>
                        <a:t>update only the fields of the resource if it exists</a:t>
                      </a:r>
                      <a:endParaRPr lang="en-US" sz="2300" b="0" i="0" kern="1200" cap="none" spc="0">
                        <a:solidFill>
                          <a:schemeClr val="tx1"/>
                        </a:solidFill>
                        <a:effectLst/>
                        <a:latin typeface="+mn-lt"/>
                        <a:ea typeface="+mn-ea"/>
                        <a:cs typeface="+mn-cs"/>
                      </a:endParaRPr>
                    </a:p>
                  </a:txBody>
                  <a:tcPr marL="359387" marR="351966" marT="276452" marB="134299">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170537551"/>
                  </a:ext>
                </a:extLst>
              </a:tr>
            </a:tbl>
          </a:graphicData>
        </a:graphic>
      </p:graphicFrame>
      <p:pic>
        <p:nvPicPr>
          <p:cNvPr id="27" name="Picture 26" descr="A picture containing shape">
            <a:extLst>
              <a:ext uri="{FF2B5EF4-FFF2-40B4-BE49-F238E27FC236}">
                <a16:creationId xmlns:a16="http://schemas.microsoft.com/office/drawing/2014/main" id="{FB98EE70-589E-C6BB-1E3C-8849D365D83C}"/>
              </a:ext>
            </a:extLst>
          </p:cNvPr>
          <p:cNvPicPr>
            <a:picLocks noChangeAspect="1"/>
          </p:cNvPicPr>
          <p:nvPr/>
        </p:nvPicPr>
        <p:blipFill rotWithShape="1">
          <a:blip r:embed="rId2">
            <a:extLst>
              <a:ext uri="{28A0092B-C50C-407E-A947-70E740481C1C}">
                <a14:useLocalDpi xmlns:a14="http://schemas.microsoft.com/office/drawing/2010/main" val="0"/>
              </a:ext>
            </a:extLst>
          </a:blip>
          <a:srcRect l="35363" b="9091"/>
          <a:stretch/>
        </p:blipFill>
        <p:spPr>
          <a:xfrm>
            <a:off x="3523488" y="10"/>
            <a:ext cx="8668512" cy="6857990"/>
          </a:xfrm>
          <a:prstGeom prst="rect">
            <a:avLst/>
          </a:prstGeom>
        </p:spPr>
      </p:pic>
    </p:spTree>
    <p:extLst>
      <p:ext uri="{BB962C8B-B14F-4D97-AF65-F5344CB8AC3E}">
        <p14:creationId xmlns:p14="http://schemas.microsoft.com/office/powerpoint/2010/main" val="2200723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F6E00C5-EB86-5286-F1B7-0F7CFD705979}"/>
              </a:ext>
            </a:extLst>
          </p:cNvPr>
          <p:cNvSpPr txBox="1"/>
          <p:nvPr/>
        </p:nvSpPr>
        <p:spPr>
          <a:xfrm>
            <a:off x="580103" y="251851"/>
            <a:ext cx="8219768" cy="6617196"/>
          </a:xfrm>
          <a:prstGeom prst="rect">
            <a:avLst/>
          </a:prstGeom>
          <a:noFill/>
        </p:spPr>
        <p:txBody>
          <a:bodyPr wrap="square">
            <a:spAutoFit/>
          </a:bodyPr>
          <a:lstStyle/>
          <a:p>
            <a:pPr algn="l"/>
            <a:r>
              <a:rPr lang="en-US" sz="6000" b="0" dirty="0">
                <a:solidFill>
                  <a:srgbClr val="000000"/>
                </a:solidFill>
                <a:effectLst/>
                <a:latin typeface="+mj-lt"/>
              </a:rPr>
              <a:t>Why use an API?</a:t>
            </a:r>
          </a:p>
          <a:p>
            <a:pPr algn="l"/>
            <a:r>
              <a:rPr lang="en-US" sz="2400" b="0" i="0" dirty="0">
                <a:solidFill>
                  <a:srgbClr val="000000"/>
                </a:solidFill>
                <a:effectLst/>
              </a:rPr>
              <a:t>APIs serve numerous purposes. </a:t>
            </a:r>
            <a:r>
              <a:rPr lang="en-US" sz="2400" b="0" i="0" dirty="0">
                <a:solidFill>
                  <a:srgbClr val="333333"/>
                </a:solidFill>
                <a:effectLst/>
              </a:rPr>
              <a:t>REST APIs offer four main benefits:</a:t>
            </a:r>
          </a:p>
          <a:p>
            <a:pPr algn="l"/>
            <a:r>
              <a:rPr lang="en-US" sz="2400" b="1" i="0" dirty="0">
                <a:solidFill>
                  <a:srgbClr val="333333"/>
                </a:solidFill>
                <a:effectLst/>
              </a:rPr>
              <a:t>1. Integration </a:t>
            </a:r>
          </a:p>
          <a:p>
            <a:pPr algn="l"/>
            <a:r>
              <a:rPr lang="en-US" sz="2400" b="0" i="0" dirty="0">
                <a:solidFill>
                  <a:srgbClr val="333333"/>
                </a:solidFill>
                <a:effectLst/>
              </a:rPr>
              <a:t>APIs are used to integrate new applications with existing software systems. This increases development speed because each functionality doesn’t have to be written from scratch. You can use APIs to leverage existing code.</a:t>
            </a:r>
          </a:p>
          <a:p>
            <a:pPr algn="l"/>
            <a:r>
              <a:rPr lang="en-US" sz="2400" b="1" i="0" dirty="0">
                <a:solidFill>
                  <a:srgbClr val="333333"/>
                </a:solidFill>
                <a:effectLst/>
              </a:rPr>
              <a:t>2. Innovation </a:t>
            </a:r>
          </a:p>
          <a:p>
            <a:r>
              <a:rPr lang="en-US" sz="2400" b="0" i="0" dirty="0">
                <a:solidFill>
                  <a:srgbClr val="333333"/>
                </a:solidFill>
                <a:effectLst/>
              </a:rPr>
              <a:t>Entire industries can change with the arrival of a new app. Businesses need to respond quickly and support the rapid deployment of innovative services. They can do this by making changes at the API level without having to re-write the whole code.</a:t>
            </a:r>
          </a:p>
          <a:p>
            <a:pPr algn="l"/>
            <a:endParaRPr lang="en-US" sz="2400" dirty="0">
              <a:solidFill>
                <a:srgbClr val="000000"/>
              </a:solidFill>
            </a:endParaRPr>
          </a:p>
          <a:p>
            <a:pPr algn="l"/>
            <a:endParaRPr lang="en-US" sz="2800" b="0" i="0" dirty="0">
              <a:solidFill>
                <a:srgbClr val="000000"/>
              </a:solidFill>
              <a:effectLst/>
            </a:endParaRPr>
          </a:p>
        </p:txBody>
      </p:sp>
      <p:pic>
        <p:nvPicPr>
          <p:cNvPr id="6" name="Picture 5" descr="A picture containing shape">
            <a:extLst>
              <a:ext uri="{FF2B5EF4-FFF2-40B4-BE49-F238E27FC236}">
                <a16:creationId xmlns:a16="http://schemas.microsoft.com/office/drawing/2014/main" id="{5D635DC7-E533-3422-0B77-1A9EE779A123}"/>
              </a:ext>
            </a:extLst>
          </p:cNvPr>
          <p:cNvPicPr>
            <a:picLocks noChangeAspect="1"/>
          </p:cNvPicPr>
          <p:nvPr/>
        </p:nvPicPr>
        <p:blipFill rotWithShape="1">
          <a:blip r:embed="rId2">
            <a:extLst>
              <a:ext uri="{28A0092B-C50C-407E-A947-70E740481C1C}">
                <a14:useLocalDpi xmlns:a14="http://schemas.microsoft.com/office/drawing/2010/main" val="0"/>
              </a:ext>
            </a:extLst>
          </a:blip>
          <a:srcRect l="35363" b="9091"/>
          <a:stretch/>
        </p:blipFill>
        <p:spPr>
          <a:xfrm>
            <a:off x="3523488" y="10"/>
            <a:ext cx="8668512" cy="6857990"/>
          </a:xfrm>
          <a:prstGeom prst="rect">
            <a:avLst/>
          </a:prstGeom>
        </p:spPr>
      </p:pic>
    </p:spTree>
    <p:extLst>
      <p:ext uri="{BB962C8B-B14F-4D97-AF65-F5344CB8AC3E}">
        <p14:creationId xmlns:p14="http://schemas.microsoft.com/office/powerpoint/2010/main" val="3703999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D82540-1EB1-51D6-A4A1-A20AF774C738}"/>
              </a:ext>
            </a:extLst>
          </p:cNvPr>
          <p:cNvSpPr txBox="1"/>
          <p:nvPr/>
        </p:nvSpPr>
        <p:spPr>
          <a:xfrm>
            <a:off x="3048000" y="199804"/>
            <a:ext cx="6096000" cy="5262979"/>
          </a:xfrm>
          <a:prstGeom prst="rect">
            <a:avLst/>
          </a:prstGeom>
          <a:noFill/>
        </p:spPr>
        <p:txBody>
          <a:bodyPr wrap="square">
            <a:spAutoFit/>
          </a:bodyPr>
          <a:lstStyle/>
          <a:p>
            <a:pPr algn="l"/>
            <a:r>
              <a:rPr lang="en-US" sz="2400" b="1" i="0" dirty="0">
                <a:solidFill>
                  <a:srgbClr val="333333"/>
                </a:solidFill>
                <a:effectLst/>
              </a:rPr>
              <a:t>3. Expansion</a:t>
            </a:r>
          </a:p>
          <a:p>
            <a:pPr algn="l"/>
            <a:r>
              <a:rPr lang="en-US" sz="2400" b="0" i="0" dirty="0">
                <a:solidFill>
                  <a:srgbClr val="333333"/>
                </a:solidFill>
                <a:effectLst/>
              </a:rPr>
              <a:t>APIs present a unique opportunity for businesses to meet their clients’ needs across different platforms. For example, maps API allows map information integration via websites, </a:t>
            </a:r>
            <a:r>
              <a:rPr lang="en-US" sz="2400" b="0" i="0" dirty="0" err="1">
                <a:solidFill>
                  <a:srgbClr val="333333"/>
                </a:solidFill>
                <a:effectLst/>
              </a:rPr>
              <a:t>Android,iOS</a:t>
            </a:r>
            <a:r>
              <a:rPr lang="en-US" sz="2400" b="0" i="0" dirty="0">
                <a:solidFill>
                  <a:srgbClr val="333333"/>
                </a:solidFill>
                <a:effectLst/>
              </a:rPr>
              <a:t>, etc. Any business can give similar access to their internal databases by using free or paid APIs.</a:t>
            </a:r>
          </a:p>
          <a:p>
            <a:pPr algn="l"/>
            <a:r>
              <a:rPr lang="en-US" sz="2400" b="1" i="0" dirty="0">
                <a:solidFill>
                  <a:srgbClr val="333333"/>
                </a:solidFill>
                <a:effectLst/>
              </a:rPr>
              <a:t>4. Ease of maintenance</a:t>
            </a:r>
          </a:p>
          <a:p>
            <a:pPr algn="l"/>
            <a:r>
              <a:rPr lang="en-US" sz="2400" b="0" i="0" dirty="0">
                <a:solidFill>
                  <a:srgbClr val="333333"/>
                </a:solidFill>
                <a:effectLst/>
              </a:rPr>
              <a:t>The API acts as a gateway between two systems. Each system is obliged to make internal changes so that the API is not impacted. This way, any future code changes by one party do not impact the other party.</a:t>
            </a:r>
          </a:p>
        </p:txBody>
      </p:sp>
      <p:pic>
        <p:nvPicPr>
          <p:cNvPr id="6" name="Picture 5" descr="A picture containing shape">
            <a:extLst>
              <a:ext uri="{FF2B5EF4-FFF2-40B4-BE49-F238E27FC236}">
                <a16:creationId xmlns:a16="http://schemas.microsoft.com/office/drawing/2014/main" id="{2FEF9AD0-6477-7F4D-E9DF-7BD6533FC399}"/>
              </a:ext>
            </a:extLst>
          </p:cNvPr>
          <p:cNvPicPr>
            <a:picLocks noChangeAspect="1"/>
          </p:cNvPicPr>
          <p:nvPr/>
        </p:nvPicPr>
        <p:blipFill rotWithShape="1">
          <a:blip r:embed="rId2">
            <a:extLst>
              <a:ext uri="{28A0092B-C50C-407E-A947-70E740481C1C}">
                <a14:useLocalDpi xmlns:a14="http://schemas.microsoft.com/office/drawing/2010/main" val="0"/>
              </a:ext>
            </a:extLst>
          </a:blip>
          <a:srcRect l="35363" b="9091"/>
          <a:stretch/>
        </p:blipFill>
        <p:spPr>
          <a:xfrm>
            <a:off x="3552985" y="10"/>
            <a:ext cx="8668512" cy="6857990"/>
          </a:xfrm>
          <a:prstGeom prst="rect">
            <a:avLst/>
          </a:prstGeom>
        </p:spPr>
      </p:pic>
    </p:spTree>
    <p:extLst>
      <p:ext uri="{BB962C8B-B14F-4D97-AF65-F5344CB8AC3E}">
        <p14:creationId xmlns:p14="http://schemas.microsoft.com/office/powerpoint/2010/main" val="1988304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4EE90FB3DDDA44892BBCA057334A6F4" ma:contentTypeVersion="8" ma:contentTypeDescription="Create a new document." ma:contentTypeScope="" ma:versionID="7499c68aeee620b5301165519c96eb98">
  <xsd:schema xmlns:xsd="http://www.w3.org/2001/XMLSchema" xmlns:xs="http://www.w3.org/2001/XMLSchema" xmlns:p="http://schemas.microsoft.com/office/2006/metadata/properties" xmlns:ns2="10ad3827-73be-44b3-a8cd-08f69086f198" targetNamespace="http://schemas.microsoft.com/office/2006/metadata/properties" ma:root="true" ma:fieldsID="1c5086dde9e3eb304f13cd8af31d7b29" ns2:_="">
    <xsd:import namespace="10ad3827-73be-44b3-a8cd-08f69086f19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ad3827-73be-44b3-a8cd-08f69086f1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E780E0-0E4C-4F0C-B7F2-271FBFF0397E}">
  <ds:schemaRefs>
    <ds:schemaRef ds:uri="http://schemas.microsoft.com/sharepoint/v3/contenttype/forms"/>
  </ds:schemaRefs>
</ds:datastoreItem>
</file>

<file path=customXml/itemProps2.xml><?xml version="1.0" encoding="utf-8"?>
<ds:datastoreItem xmlns:ds="http://schemas.openxmlformats.org/officeDocument/2006/customXml" ds:itemID="{CF470014-B83B-4600-860E-26EC3EA61D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0ad3827-73be-44b3-a8cd-08f69086f1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33476</TotalTime>
  <Words>3127</Words>
  <Application>Microsoft Office PowerPoint</Application>
  <PresentationFormat>Widescreen</PresentationFormat>
  <Paragraphs>249</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PowerPoint Presentation</vt:lpstr>
      <vt:lpstr>PowerPoint Presentation</vt:lpstr>
      <vt:lpstr>PowerPoint Presentation</vt:lpstr>
      <vt:lpstr>PowerPoint Presentation</vt:lpstr>
      <vt:lpstr>PowerPoint Presentation</vt:lpstr>
      <vt:lpstr>Different API  Methods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Response and Scripts </vt:lpstr>
      <vt:lpstr>PowerPoint Presentation</vt:lpstr>
      <vt:lpstr>PowerPoint Presentation</vt:lpstr>
      <vt:lpstr>PowerPoint Presentation</vt:lpstr>
      <vt:lpstr>Scripts in Postman </vt:lpstr>
      <vt:lpstr>PowerPoint Presentation</vt:lpstr>
      <vt:lpstr>PowerPoint Presentation</vt:lpstr>
      <vt:lpstr>Validate responses </vt:lpstr>
      <vt:lpstr>Pm, pm.request and pm.respone</vt:lpstr>
      <vt:lpstr>Difference between var, let, and const</vt:lpstr>
      <vt:lpstr>Example of var (function-scoped):</vt:lpstr>
      <vt:lpstr>Example of let and const (block-scoped):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Jeswin George</dc:creator>
  <cp:lastModifiedBy>Jeswin George</cp:lastModifiedBy>
  <cp:revision>9</cp:revision>
  <dcterms:created xsi:type="dcterms:W3CDTF">2023-08-01T07:07:51Z</dcterms:created>
  <dcterms:modified xsi:type="dcterms:W3CDTF">2024-06-27T14:18:31Z</dcterms:modified>
</cp:coreProperties>
</file>